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79" r:id="rId3"/>
    <p:sldId id="280" r:id="rId4"/>
    <p:sldId id="257" r:id="rId5"/>
    <p:sldId id="278" r:id="rId6"/>
    <p:sldId id="258" r:id="rId7"/>
    <p:sldId id="259" r:id="rId8"/>
    <p:sldId id="260" r:id="rId9"/>
    <p:sldId id="261" r:id="rId10"/>
    <p:sldId id="262" r:id="rId11"/>
    <p:sldId id="263" r:id="rId12"/>
    <p:sldId id="264" r:id="rId13"/>
    <p:sldId id="265" r:id="rId14"/>
    <p:sldId id="266" r:id="rId15"/>
    <p:sldId id="267" r:id="rId16"/>
    <p:sldId id="281" r:id="rId17"/>
    <p:sldId id="277" r:id="rId18"/>
    <p:sldId id="268" r:id="rId19"/>
    <p:sldId id="269" r:id="rId20"/>
    <p:sldId id="270" r:id="rId21"/>
    <p:sldId id="273" r:id="rId22"/>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6250" autoAdjust="0"/>
    <p:restoredTop sz="94624" autoAdjust="0"/>
  </p:normalViewPr>
  <p:slideViewPr>
    <p:cSldViewPr>
      <p:cViewPr varScale="1">
        <p:scale>
          <a:sx n="69" d="100"/>
          <a:sy n="69" d="100"/>
        </p:scale>
        <p:origin x="-1386" y="-102"/>
      </p:cViewPr>
      <p:guideLst>
        <p:guide orient="horz" pos="2160"/>
        <p:guide pos="2880"/>
      </p:guideLst>
    </p:cSldViewPr>
  </p:slideViewPr>
  <p:outlineViewPr>
    <p:cViewPr>
      <p:scale>
        <a:sx n="33" d="100"/>
        <a:sy n="33" d="100"/>
      </p:scale>
      <p:origin x="0" y="4284"/>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14" name="Заголовок 13"/>
          <p:cNvSpPr>
            <a:spLocks noGrp="1"/>
          </p:cNvSpPr>
          <p:nvPr>
            <p:ph type="ctrTitle"/>
          </p:nvPr>
        </p:nvSpPr>
        <p:spPr>
          <a:xfrm>
            <a:off x="1432560" y="359898"/>
            <a:ext cx="7406640" cy="1472184"/>
          </a:xfrm>
        </p:spPr>
        <p:txBody>
          <a:bodyPr anchor="b"/>
          <a:lstStyle>
            <a:lvl1pPr algn="l">
              <a:defRPr/>
            </a:lvl1pPr>
            <a:extLst/>
          </a:lstStyle>
          <a:p>
            <a:r>
              <a:rPr kumimoji="0" lang="ru-RU" smtClean="0"/>
              <a:t>Образец заголовка</a:t>
            </a:r>
            <a:endParaRPr kumimoji="0" lang="en-US"/>
          </a:p>
        </p:txBody>
      </p:sp>
      <p:sp>
        <p:nvSpPr>
          <p:cNvPr id="22" name="Подзаголовок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7" name="Дата 6"/>
          <p:cNvSpPr>
            <a:spLocks noGrp="1"/>
          </p:cNvSpPr>
          <p:nvPr>
            <p:ph type="dt" sz="half" idx="10"/>
          </p:nvPr>
        </p:nvSpPr>
        <p:spPr/>
        <p:txBody>
          <a:bodyPr/>
          <a:lstStyle>
            <a:extLst/>
          </a:lstStyle>
          <a:p>
            <a:fld id="{5DC4DF45-3370-487B-9FC1-8D1D043465DE}" type="datetimeFigureOut">
              <a:rPr lang="ru-RU" smtClean="0"/>
              <a:t>21.02.2015</a:t>
            </a:fld>
            <a:endParaRPr lang="ru-RU"/>
          </a:p>
        </p:txBody>
      </p:sp>
      <p:sp>
        <p:nvSpPr>
          <p:cNvPr id="20" name="Нижний колонтитул 19"/>
          <p:cNvSpPr>
            <a:spLocks noGrp="1"/>
          </p:cNvSpPr>
          <p:nvPr>
            <p:ph type="ftr" sz="quarter" idx="11"/>
          </p:nvPr>
        </p:nvSpPr>
        <p:spPr/>
        <p:txBody>
          <a:bodyPr/>
          <a:lstStyle>
            <a:extLst/>
          </a:lstStyle>
          <a:p>
            <a:endParaRPr lang="ru-RU"/>
          </a:p>
        </p:txBody>
      </p:sp>
      <p:sp>
        <p:nvSpPr>
          <p:cNvPr id="10" name="Номер слайда 9"/>
          <p:cNvSpPr>
            <a:spLocks noGrp="1"/>
          </p:cNvSpPr>
          <p:nvPr>
            <p:ph type="sldNum" sz="quarter" idx="12"/>
          </p:nvPr>
        </p:nvSpPr>
        <p:spPr/>
        <p:txBody>
          <a:bodyPr/>
          <a:lstStyle>
            <a:extLst/>
          </a:lstStyle>
          <a:p>
            <a:fld id="{E770F827-11E3-4586-936B-2839C6647D4F}" type="slidenum">
              <a:rPr lang="ru-RU" smtClean="0"/>
              <a:t>‹#›</a:t>
            </a:fld>
            <a:endParaRPr lang="ru-RU"/>
          </a:p>
        </p:txBody>
      </p:sp>
      <p:sp>
        <p:nvSpPr>
          <p:cNvPr id="8" name="Овал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p:spli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DC4DF45-3370-487B-9FC1-8D1D043465DE}" type="datetimeFigureOut">
              <a:rPr lang="ru-RU" smtClean="0"/>
              <a:t>21.02.2015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770F827-11E3-4586-936B-2839C6647D4F}" type="slidenum">
              <a:rPr lang="ru-RU" smtClean="0"/>
              <a:t>‹#›</a:t>
            </a:fld>
            <a:endParaRPr lang="ru-RU"/>
          </a:p>
        </p:txBody>
      </p:sp>
    </p:spTree>
  </p:cSld>
  <p:clrMapOvr>
    <a:masterClrMapping/>
  </p:clrMapOvr>
  <p:transition>
    <p:spli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858000" y="274639"/>
            <a:ext cx="1828800" cy="5851525"/>
          </a:xfrm>
        </p:spPr>
        <p:txBody>
          <a:bodyPr vert="eaVe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1143000" y="274640"/>
            <a:ext cx="55626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DC4DF45-3370-487B-9FC1-8D1D043465DE}" type="datetimeFigureOut">
              <a:rPr lang="ru-RU" smtClean="0"/>
              <a:t>21.02.2015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770F827-11E3-4586-936B-2839C6647D4F}" type="slidenum">
              <a:rPr lang="ru-RU" smtClean="0"/>
              <a:t>‹#›</a:t>
            </a:fld>
            <a:endParaRPr lang="ru-RU"/>
          </a:p>
        </p:txBody>
      </p:sp>
    </p:spTree>
  </p:cSld>
  <p:clrMapOvr>
    <a:masterClrMapping/>
  </p:clrMapOvr>
  <p:transition>
    <p:spli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5DC4DF45-3370-487B-9FC1-8D1D043465DE}" type="datetimeFigureOut">
              <a:rPr lang="ru-RU" smtClean="0"/>
              <a:t>21.02.2015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770F827-11E3-4586-936B-2839C6647D4F}" type="slidenum">
              <a:rPr lang="ru-RU" smtClean="0"/>
              <a:t>‹#›</a:t>
            </a:fld>
            <a:endParaRPr lang="ru-RU"/>
          </a:p>
        </p:txBody>
      </p:sp>
    </p:spTree>
  </p:cSld>
  <p:clrMapOvr>
    <a:masterClrMapping/>
  </p:clrMapOvr>
  <p:transition>
    <p:spli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7" name="Прямоугольник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Заголовок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p:txBody>
          <a:bodyPr/>
          <a:lstStyle>
            <a:extLst/>
          </a:lstStyle>
          <a:p>
            <a:fld id="{5DC4DF45-3370-487B-9FC1-8D1D043465DE}" type="datetimeFigureOut">
              <a:rPr lang="ru-RU" smtClean="0"/>
              <a:t>21.02.2015</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E770F827-11E3-4586-936B-2839C6647D4F}" type="slidenum">
              <a:rPr lang="ru-RU" smtClean="0"/>
              <a:t>‹#›</a:t>
            </a:fld>
            <a:endParaRPr lang="ru-RU"/>
          </a:p>
        </p:txBody>
      </p:sp>
      <p:sp>
        <p:nvSpPr>
          <p:cNvPr id="10" name="Прямоугольник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Овал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p:spli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DC4DF45-3370-487B-9FC1-8D1D043465DE}" type="datetimeFigureOut">
              <a:rPr lang="ru-RU" smtClean="0"/>
              <a:t>21.02.2015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770F827-11E3-4586-936B-2839C6647D4F}" type="slidenum">
              <a:rPr lang="ru-RU" smtClean="0"/>
              <a:t>‹#›</a:t>
            </a:fld>
            <a:endParaRPr lang="ru-RU"/>
          </a:p>
        </p:txBody>
      </p:sp>
    </p:spTree>
  </p:cSld>
  <p:clrMapOvr>
    <a:masterClrMapping/>
  </p:clrMapOvr>
  <p:transition>
    <p:spli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5DC4DF45-3370-487B-9FC1-8D1D043465DE}" type="datetimeFigureOut">
              <a:rPr lang="ru-RU" smtClean="0"/>
              <a:t>21.02.2015</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E770F827-11E3-4586-936B-2839C6647D4F}" type="slidenum">
              <a:rPr lang="ru-RU" smtClean="0"/>
              <a:t>‹#›</a:t>
            </a:fld>
            <a:endParaRPr lang="ru-RU"/>
          </a:p>
        </p:txBody>
      </p:sp>
    </p:spTree>
  </p:cSld>
  <p:clrMapOvr>
    <a:masterClrMapping/>
  </p:clrMapOvr>
  <p:transition>
    <p:spli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35608" y="274320"/>
            <a:ext cx="7498080" cy="1143000"/>
          </a:xfrm>
        </p:spPr>
        <p:txBody>
          <a:bodyPr anchor="ct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5DC4DF45-3370-487B-9FC1-8D1D043465DE}" type="datetimeFigureOut">
              <a:rPr lang="ru-RU" smtClean="0"/>
              <a:t>21.02.2015</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E770F827-11E3-4586-936B-2839C6647D4F}" type="slidenum">
              <a:rPr lang="ru-RU" smtClean="0"/>
              <a:t>‹#›</a:t>
            </a:fld>
            <a:endParaRPr lang="ru-RU"/>
          </a:p>
        </p:txBody>
      </p:sp>
    </p:spTree>
  </p:cSld>
  <p:clrMapOvr>
    <a:masterClrMapping/>
  </p:clrMapOvr>
  <p:transition>
    <p:spli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Прямоугольник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Дата 1"/>
          <p:cNvSpPr>
            <a:spLocks noGrp="1"/>
          </p:cNvSpPr>
          <p:nvPr>
            <p:ph type="dt" sz="half" idx="10"/>
          </p:nvPr>
        </p:nvSpPr>
        <p:spPr/>
        <p:txBody>
          <a:bodyPr/>
          <a:lstStyle>
            <a:extLst/>
          </a:lstStyle>
          <a:p>
            <a:fld id="{5DC4DF45-3370-487B-9FC1-8D1D043465DE}" type="datetimeFigureOut">
              <a:rPr lang="ru-RU" smtClean="0"/>
              <a:t>21.02.2015</a:t>
            </a:fld>
            <a:endParaRPr lang="ru-RU"/>
          </a:p>
        </p:txBody>
      </p:sp>
      <p:sp>
        <p:nvSpPr>
          <p:cNvPr id="3" name="Нижний колонтитул 2"/>
          <p:cNvSpPr>
            <a:spLocks noGrp="1"/>
          </p:cNvSpPr>
          <p:nvPr>
            <p:ph type="ftr" sz="quarter" idx="11"/>
          </p:nvPr>
        </p:nvSpPr>
        <p:spPr/>
        <p:txBody>
          <a:bodyPr/>
          <a:lstStyle>
            <a:extLst/>
          </a:lstStyle>
          <a:p>
            <a:endParaRPr lang="ru-RU"/>
          </a:p>
        </p:txBody>
      </p:sp>
      <p:sp>
        <p:nvSpPr>
          <p:cNvPr id="4" name="Номер слайда 3"/>
          <p:cNvSpPr>
            <a:spLocks noGrp="1"/>
          </p:cNvSpPr>
          <p:nvPr>
            <p:ph type="sldNum" sz="quarter" idx="12"/>
          </p:nvPr>
        </p:nvSpPr>
        <p:spPr/>
        <p:txBody>
          <a:bodyPr/>
          <a:lstStyle>
            <a:extLst/>
          </a:lstStyle>
          <a:p>
            <a:fld id="{E770F827-11E3-4586-936B-2839C6647D4F}" type="slidenum">
              <a:rPr lang="ru-RU" smtClean="0"/>
              <a:t>‹#›</a:t>
            </a:fld>
            <a:endParaRPr lang="ru-RU"/>
          </a:p>
        </p:txBody>
      </p:sp>
      <p:sp>
        <p:nvSpPr>
          <p:cNvPr id="6" name="Прямоугольник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spli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5DC4DF45-3370-487B-9FC1-8D1D043465DE}" type="datetimeFigureOut">
              <a:rPr lang="ru-RU" smtClean="0"/>
              <a:t>21.02.2015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770F827-11E3-4586-936B-2839C6647D4F}" type="slidenum">
              <a:rPr lang="ru-RU" smtClean="0"/>
              <a:t>‹#›</a:t>
            </a:fld>
            <a:endParaRPr lang="ru-RU"/>
          </a:p>
        </p:txBody>
      </p:sp>
    </p:spTree>
  </p:cSld>
  <p:clrMapOvr>
    <a:masterClrMapping/>
  </p:clrMapOvr>
  <p:transition>
    <p:spli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ru-RU" smtClean="0"/>
              <a:t>Образец заголовка</a:t>
            </a:r>
            <a:endParaRPr kumimoji="0" lang="en-US"/>
          </a:p>
        </p:txBody>
      </p:sp>
      <p:sp>
        <p:nvSpPr>
          <p:cNvPr id="5" name="Дата 4"/>
          <p:cNvSpPr>
            <a:spLocks noGrp="1"/>
          </p:cNvSpPr>
          <p:nvPr>
            <p:ph type="dt" sz="half" idx="10"/>
          </p:nvPr>
        </p:nvSpPr>
        <p:spPr/>
        <p:txBody>
          <a:bodyPr/>
          <a:lstStyle>
            <a:extLst/>
          </a:lstStyle>
          <a:p>
            <a:fld id="{5DC4DF45-3370-487B-9FC1-8D1D043465DE}" type="datetimeFigureOut">
              <a:rPr lang="ru-RU" smtClean="0"/>
              <a:t>21.02.2015</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E770F827-11E3-4586-936B-2839C6647D4F}" type="slidenum">
              <a:rPr lang="ru-RU" smtClean="0"/>
              <a:t>‹#›</a:t>
            </a:fld>
            <a:endParaRPr lang="ru-RU"/>
          </a:p>
        </p:txBody>
      </p:sp>
      <p:sp>
        <p:nvSpPr>
          <p:cNvPr id="8" name="Прямоугольник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Рисунок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ru-RU" smtClean="0"/>
              <a:t>Вставка рисунка</a:t>
            </a:r>
            <a:endParaRPr kumimoji="0" lang="en-US" dirty="0"/>
          </a:p>
        </p:txBody>
      </p:sp>
      <p:sp>
        <p:nvSpPr>
          <p:cNvPr id="9" name="Блок-схема: процесс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Блок-схема: процесс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Текст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ru-RU" smtClean="0"/>
              <a:t>Образец текста</a:t>
            </a:r>
          </a:p>
        </p:txBody>
      </p:sp>
    </p:spTree>
  </p:cSld>
  <p:clrMapOvr>
    <a:masterClrMapping/>
  </p:clrMapOvr>
  <p:transition>
    <p:spli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Пирог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Овал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Кольцо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Прямоугольник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Заголовок 4"/>
          <p:cNvSpPr>
            <a:spLocks noGrp="1"/>
          </p:cNvSpPr>
          <p:nvPr>
            <p:ph type="title"/>
          </p:nvPr>
        </p:nvSpPr>
        <p:spPr>
          <a:xfrm>
            <a:off x="1435608" y="274638"/>
            <a:ext cx="7498080" cy="1143000"/>
          </a:xfrm>
          <a:prstGeom prst="rect">
            <a:avLst/>
          </a:prstGeom>
        </p:spPr>
        <p:txBody>
          <a:bodyPr anchor="ctr">
            <a:normAutofit/>
          </a:bodyPr>
          <a:lstStyle>
            <a:extLst/>
          </a:lstStyle>
          <a:p>
            <a:r>
              <a:rPr kumimoji="0" lang="ru-RU" smtClean="0"/>
              <a:t>Образец заголовка</a:t>
            </a:r>
            <a:endParaRPr kumimoji="0" lang="en-US"/>
          </a:p>
        </p:txBody>
      </p:sp>
      <p:sp>
        <p:nvSpPr>
          <p:cNvPr id="9" name="Текст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4" name="Дата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5DC4DF45-3370-487B-9FC1-8D1D043465DE}" type="datetimeFigureOut">
              <a:rPr lang="ru-RU" smtClean="0"/>
              <a:t>21.02.2015</a:t>
            </a:fld>
            <a:endParaRPr lang="ru-RU"/>
          </a:p>
        </p:txBody>
      </p:sp>
      <p:sp>
        <p:nvSpPr>
          <p:cNvPr id="10" name="Нижний колонтитул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ru-RU"/>
          </a:p>
        </p:txBody>
      </p:sp>
      <p:sp>
        <p:nvSpPr>
          <p:cNvPr id="22" name="Номер слайда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E770F827-11E3-4586-936B-2839C6647D4F}" type="slidenum">
              <a:rPr lang="ru-RU" smtClean="0"/>
              <a:t>‹#›</a:t>
            </a:fld>
            <a:endParaRPr lang="ru-RU"/>
          </a:p>
        </p:txBody>
      </p:sp>
      <p:sp>
        <p:nvSpPr>
          <p:cNvPr id="15" name="Прямоугольник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ransition>
    <p:split/>
  </p:transition>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hyperlink" Target="http://www.grandars.ru/student/buhgalterskiy-uchet/buhgalterskiy-balans.html"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432560" y="359898"/>
            <a:ext cx="7497158" cy="2497598"/>
          </a:xfrm>
        </p:spPr>
        <p:txBody>
          <a:bodyPr>
            <a:normAutofit/>
          </a:bodyPr>
          <a:lstStyle/>
          <a:p>
            <a:r>
              <a:rPr lang="ru-RU"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Проверка учредительных и учетно-финансовых </a:t>
            </a:r>
            <a:r>
              <a:rPr lang="ru-RU" b="1" dirty="0" smtClean="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rPr>
              <a:t>документов</a:t>
            </a:r>
            <a:endParaRPr lang="ru-RU" b="1" dirty="0">
              <a:ln w="24500" cmpd="dbl">
                <a:solidFill>
                  <a:schemeClr val="accent2">
                    <a:shade val="85000"/>
                    <a:satMod val="155000"/>
                  </a:schemeClr>
                </a:solidFill>
                <a:prstDash val="solid"/>
                <a:miter lim="800000"/>
              </a:ln>
              <a:gradFill>
                <a:gsLst>
                  <a:gs pos="10000">
                    <a:schemeClr val="accent2">
                      <a:tint val="10000"/>
                      <a:satMod val="155000"/>
                    </a:schemeClr>
                  </a:gs>
                  <a:gs pos="60000">
                    <a:schemeClr val="accent2">
                      <a:tint val="30000"/>
                      <a:satMod val="155000"/>
                    </a:schemeClr>
                  </a:gs>
                  <a:gs pos="100000">
                    <a:schemeClr val="accent2">
                      <a:tint val="73000"/>
                      <a:satMod val="155000"/>
                    </a:schemeClr>
                  </a:gs>
                </a:gsLst>
                <a:lin ang="5400000"/>
              </a:gradFill>
              <a:effectLst>
                <a:outerShdw blurRad="38100" dist="38100" dir="7020000" algn="tl">
                  <a:srgbClr val="000000">
                    <a:alpha val="35000"/>
                  </a:srgbClr>
                </a:outerShdw>
              </a:effectLst>
            </a:endParaRPr>
          </a:p>
        </p:txBody>
      </p:sp>
      <p:pic>
        <p:nvPicPr>
          <p:cNvPr id="23554" name="Picture 2" descr="http://www.bisoutsourcing.ru/images/juridicheskie_uslugi/izmenenie-sostava-uchrediteley.jpg"/>
          <p:cNvPicPr>
            <a:picLocks noChangeAspect="1" noChangeArrowheads="1"/>
          </p:cNvPicPr>
          <p:nvPr/>
        </p:nvPicPr>
        <p:blipFill>
          <a:blip r:embed="rId2"/>
          <a:srcRect/>
          <a:stretch>
            <a:fillRect/>
          </a:stretch>
        </p:blipFill>
        <p:spPr bwMode="auto">
          <a:xfrm>
            <a:off x="4500562" y="3071810"/>
            <a:ext cx="4081468" cy="3468069"/>
          </a:xfrm>
          <a:prstGeom prst="rect">
            <a:avLst/>
          </a:prstGeom>
          <a:solidFill>
            <a:srgbClr val="FFFFFF">
              <a:shade val="85000"/>
            </a:srgbClr>
          </a:solidFill>
          <a:ln w="190500" cap="sq">
            <a:solidFill>
              <a:srgbClr val="FFFFFF"/>
            </a:solidFill>
            <a:miter lim="800000"/>
          </a:ln>
          <a:effectLst>
            <a:outerShdw blurRad="65000" dist="50800" dir="12900000" kx="195000" ky="145000" algn="tl" rotWithShape="0">
              <a:srgbClr val="000000">
                <a:alpha val="30000"/>
              </a:srgbClr>
            </a:outerShdw>
          </a:effectLst>
          <a:scene3d>
            <a:camera prst="orthographicFront">
              <a:rot lat="0" lon="0" rev="360000"/>
            </a:camera>
            <a:lightRig rig="twoPt" dir="t">
              <a:rot lat="0" lon="0" rev="7200000"/>
            </a:lightRig>
          </a:scene3d>
          <a:sp3d contourW="12700">
            <a:bevelT w="25400" h="19050"/>
            <a:contourClr>
              <a:srgbClr val="969696"/>
            </a:contourClr>
          </a:sp3d>
        </p:spPr>
      </p:pic>
    </p:spTree>
  </p:cSld>
  <p:clrMapOvr>
    <a:masterClrMapping/>
  </p:clrMapOvr>
  <p:transition>
    <p:spli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71538" y="0"/>
            <a:ext cx="7929618" cy="6643710"/>
          </a:xfrm>
        </p:spPr>
        <p:txBody>
          <a:bodyPr>
            <a:normAutofit fontScale="77500" lnSpcReduction="20000"/>
          </a:bodyPr>
          <a:lstStyle/>
          <a:p>
            <a:r>
              <a:rPr lang="ru-RU" dirty="0" smtClean="0"/>
              <a:t>2. </a:t>
            </a:r>
            <a:r>
              <a:rPr lang="ru-RU" i="1" u="sng" dirty="0" smtClean="0"/>
              <a:t>Уменьшение уставного капитала</a:t>
            </a:r>
            <a:r>
              <a:rPr lang="ru-RU" dirty="0" smtClean="0"/>
              <a:t> осуществляется:</a:t>
            </a:r>
          </a:p>
          <a:p>
            <a:r>
              <a:rPr lang="ru-RU" dirty="0" smtClean="0"/>
              <a:t>если сумма чистых активов меньше его величины. Аудитору необходимо рекомендовать </a:t>
            </a:r>
            <a:r>
              <a:rPr lang="ru-RU" dirty="0" err="1" smtClean="0"/>
              <a:t>аудируемому</a:t>
            </a:r>
            <a:r>
              <a:rPr lang="ru-RU" dirty="0" smtClean="0"/>
              <a:t> лицу уменьшить величину уставного капитала до стоимости чистых активов. Если по окончании второго и каждого последующего года стоимость чистых активов оказывается меньше величины минимального уставного капитала, установленного законодательством </a:t>
            </a:r>
            <a:r>
              <a:rPr lang="ru-RU" dirty="0" smtClean="0"/>
              <a:t>РК, </a:t>
            </a:r>
            <a:r>
              <a:rPr lang="ru-RU" dirty="0" smtClean="0"/>
              <a:t>аудитор не вправе подтвердить в отношении </a:t>
            </a:r>
            <a:r>
              <a:rPr lang="ru-RU" dirty="0" err="1" smtClean="0"/>
              <a:t>аудируемого</a:t>
            </a:r>
            <a:r>
              <a:rPr lang="ru-RU" dirty="0" smtClean="0"/>
              <a:t> лица соблюдение им принципа непрерывности деятельности организации:</a:t>
            </a:r>
          </a:p>
          <a:p>
            <a:r>
              <a:rPr lang="ru-RU" dirty="0" smtClean="0"/>
              <a:t>за счет снижения номинальной стоимости акций;</a:t>
            </a:r>
          </a:p>
          <a:p>
            <a:r>
              <a:rPr lang="ru-RU" dirty="0" smtClean="0"/>
              <a:t>путем аннулирования акций, выкупленных у акционеров. Акции, выкупленные у акционеров, должны быть реализованы по рыночной стоимости в течение года с даты приобретения. В противном случае </a:t>
            </a:r>
            <a:r>
              <a:rPr lang="ru-RU" dirty="0" smtClean="0"/>
              <a:t>общее </a:t>
            </a:r>
            <a:r>
              <a:rPr lang="ru-RU" dirty="0" smtClean="0"/>
              <a:t>собрание акционеров обязано принять решение об уменьшении уставного капитала общества путем погашения указанных акций.</a:t>
            </a:r>
          </a:p>
          <a:p>
            <a:endParaRPr lang="ru-RU" dirty="0"/>
          </a:p>
        </p:txBody>
      </p:sp>
    </p:spTree>
  </p:cSld>
  <p:clrMapOvr>
    <a:masterClrMapping/>
  </p:clrMapOvr>
  <p:transition>
    <p:spli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142976" y="0"/>
            <a:ext cx="7858180" cy="6858000"/>
          </a:xfrm>
        </p:spPr>
        <p:txBody>
          <a:bodyPr>
            <a:normAutofit fontScale="62500" lnSpcReduction="20000"/>
          </a:bodyPr>
          <a:lstStyle/>
          <a:p>
            <a:r>
              <a:rPr lang="ru-RU" b="1" dirty="0" smtClean="0"/>
              <a:t>Проверка налогообложения дивидендов</a:t>
            </a:r>
            <a:r>
              <a:rPr lang="ru-RU" dirty="0" smtClean="0"/>
              <a:t>:</a:t>
            </a:r>
          </a:p>
          <a:p>
            <a:r>
              <a:rPr lang="ru-RU" dirty="0" smtClean="0"/>
              <a:t>1. Пересчет налогооблагаемой базы по формуле:</a:t>
            </a:r>
          </a:p>
          <a:p>
            <a:r>
              <a:rPr lang="ru-RU" b="1" dirty="0" smtClean="0"/>
              <a:t>Н = К </a:t>
            </a:r>
            <a:r>
              <a:rPr lang="ru-RU" b="1" dirty="0" err="1" smtClean="0"/>
              <a:t>х</a:t>
            </a:r>
            <a:r>
              <a:rPr lang="ru-RU" b="1" dirty="0" smtClean="0"/>
              <a:t> </a:t>
            </a:r>
            <a:r>
              <a:rPr lang="ru-RU" b="1" dirty="0" err="1" smtClean="0"/>
              <a:t>Сн</a:t>
            </a:r>
            <a:r>
              <a:rPr lang="ru-RU" b="1" dirty="0" smtClean="0"/>
              <a:t> </a:t>
            </a:r>
            <a:r>
              <a:rPr lang="ru-RU" b="1" dirty="0" err="1" smtClean="0"/>
              <a:t>х</a:t>
            </a:r>
            <a:r>
              <a:rPr lang="ru-RU" b="1" dirty="0" smtClean="0"/>
              <a:t> (</a:t>
            </a:r>
            <a:r>
              <a:rPr lang="ru-RU" b="1" dirty="0" err="1" smtClean="0"/>
              <a:t>д</a:t>
            </a:r>
            <a:r>
              <a:rPr lang="ru-RU" b="1" dirty="0" smtClean="0"/>
              <a:t> — Д)</a:t>
            </a:r>
            <a:r>
              <a:rPr lang="ru-RU" dirty="0" smtClean="0"/>
              <a:t>,</a:t>
            </a:r>
          </a:p>
          <a:p>
            <a:r>
              <a:rPr lang="ru-RU" dirty="0" smtClean="0"/>
              <a:t>К — отношение суммы дивидендов, подлежащих распределению в пользу налогоплательщика — получателя дивидендов, к общей величине дивидендов, подлежащих распределению налоговым агентом (без учета дивидендов, распределяемых в пользу иностранных организаций и граждан);</a:t>
            </a:r>
          </a:p>
          <a:p>
            <a:r>
              <a:rPr lang="ru-RU" dirty="0" err="1" smtClean="0"/>
              <a:t>Сн</a:t>
            </a:r>
            <a:r>
              <a:rPr lang="ru-RU" dirty="0" smtClean="0"/>
              <a:t> — ставка налога, по которой облагаются дивиденды, %;</a:t>
            </a:r>
          </a:p>
          <a:p>
            <a:r>
              <a:rPr lang="ru-RU" dirty="0" err="1" smtClean="0"/>
              <a:t>д</a:t>
            </a:r>
            <a:r>
              <a:rPr lang="ru-RU" dirty="0" smtClean="0"/>
              <a:t> — общая сумма дивидендов, подлежащих распределению налоговым агентом в пользу всех налогоплательщиков — получателей дивидендов, </a:t>
            </a:r>
            <a:r>
              <a:rPr lang="ru-RU" dirty="0" err="1" smtClean="0"/>
              <a:t>тг</a:t>
            </a:r>
            <a:r>
              <a:rPr lang="ru-RU" dirty="0" smtClean="0"/>
              <a:t>.;</a:t>
            </a:r>
            <a:endParaRPr lang="ru-RU" dirty="0" smtClean="0"/>
          </a:p>
          <a:p>
            <a:r>
              <a:rPr lang="ru-RU" dirty="0" smtClean="0"/>
              <a:t>Д — общая сумма дивидендов, полученных самим налоговым агентом от другой </a:t>
            </a:r>
            <a:r>
              <a:rPr lang="ru-RU" dirty="0" err="1" smtClean="0"/>
              <a:t>органи</a:t>
            </a:r>
            <a:r>
              <a:rPr lang="ru-RU" dirty="0" smtClean="0"/>
              <a:t> </a:t>
            </a:r>
            <a:r>
              <a:rPr lang="ru-RU" dirty="0" err="1" smtClean="0"/>
              <a:t>зации</a:t>
            </a:r>
            <a:r>
              <a:rPr lang="ru-RU" dirty="0" smtClean="0"/>
              <a:t> в текущем и предыдущем отчетных (налоговых) периодах к моменту распределения его собственных, </a:t>
            </a:r>
            <a:r>
              <a:rPr lang="ru-RU" dirty="0" err="1" smtClean="0"/>
              <a:t>тг</a:t>
            </a:r>
            <a:r>
              <a:rPr lang="ru-RU" dirty="0" smtClean="0"/>
              <a:t>.</a:t>
            </a:r>
            <a:endParaRPr lang="ru-RU" dirty="0" smtClean="0"/>
          </a:p>
          <a:p>
            <a:r>
              <a:rPr lang="ru-RU" dirty="0" smtClean="0"/>
              <a:t>2. Проверка законности применяемых налоговых ставок:</a:t>
            </a:r>
          </a:p>
          <a:p>
            <a:r>
              <a:rPr lang="ru-RU" dirty="0" smtClean="0"/>
              <a:t>а) ставка 15% одинакова для иностранных организаций и физических лиц — нерезидентов </a:t>
            </a:r>
            <a:r>
              <a:rPr lang="ru-RU" dirty="0" smtClean="0"/>
              <a:t>РК;</a:t>
            </a:r>
            <a:endParaRPr lang="ru-RU" dirty="0" smtClean="0"/>
          </a:p>
          <a:p>
            <a:r>
              <a:rPr lang="ru-RU" dirty="0" smtClean="0"/>
              <a:t>б) ставка 9% применяется </a:t>
            </a:r>
            <a:r>
              <a:rPr lang="ru-RU" dirty="0" smtClean="0"/>
              <a:t>казахстанскими организациями </a:t>
            </a:r>
            <a:r>
              <a:rPr lang="ru-RU" dirty="0" smtClean="0"/>
              <a:t>и физическими лицами:</a:t>
            </a:r>
          </a:p>
          <a:p>
            <a:r>
              <a:rPr lang="ru-RU" dirty="0" smtClean="0"/>
              <a:t>в) ставка 0% используется при соблюдении </a:t>
            </a:r>
            <a:r>
              <a:rPr lang="ru-RU" dirty="0" smtClean="0"/>
              <a:t>следующего  условия:</a:t>
            </a:r>
            <a:endParaRPr lang="ru-RU" dirty="0" smtClean="0"/>
          </a:p>
          <a:p>
            <a:r>
              <a:rPr lang="ru-RU" dirty="0" smtClean="0"/>
              <a:t>организация обязана владеть на праве собственности более 365 дней не менее 50% вклада;</a:t>
            </a:r>
          </a:p>
          <a:p>
            <a:endParaRPr lang="ru-RU" dirty="0"/>
          </a:p>
        </p:txBody>
      </p:sp>
    </p:spTree>
  </p:cSld>
  <p:clrMapOvr>
    <a:masterClrMapping/>
  </p:clrMapOvr>
  <p:transition>
    <p:spli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1538" y="0"/>
            <a:ext cx="7783832" cy="928662"/>
          </a:xfrm>
        </p:spPr>
        <p:txBody>
          <a:bodyPr>
            <a:normAutofit fontScale="90000"/>
          </a:bodyPr>
          <a:lstStyle/>
          <a:p>
            <a:r>
              <a:rPr lang="ru-RU" sz="3200" dirty="0" smtClean="0"/>
              <a:t>Программа проверки учредительных документов</a:t>
            </a:r>
            <a:endParaRPr lang="ru-RU" sz="3200" dirty="0"/>
          </a:p>
        </p:txBody>
      </p:sp>
      <p:sp>
        <p:nvSpPr>
          <p:cNvPr id="3" name="Содержимое 2"/>
          <p:cNvSpPr>
            <a:spLocks noGrp="1"/>
          </p:cNvSpPr>
          <p:nvPr>
            <p:ph idx="1"/>
          </p:nvPr>
        </p:nvSpPr>
        <p:spPr>
          <a:xfrm>
            <a:off x="785786" y="1000108"/>
            <a:ext cx="8147902" cy="5643602"/>
          </a:xfrm>
        </p:spPr>
        <p:txBody>
          <a:bodyPr>
            <a:normAutofit fontScale="47500" lnSpcReduction="20000"/>
          </a:bodyPr>
          <a:lstStyle/>
          <a:p>
            <a:r>
              <a:rPr lang="ru-RU" dirty="0" smtClean="0"/>
              <a:t>Проверка учредительных документов, учетных и отчетных данных о формировании уставного капитала осуществляется по следующей программе: </a:t>
            </a:r>
            <a:endParaRPr lang="ru-RU" dirty="0" smtClean="0"/>
          </a:p>
          <a:p>
            <a:r>
              <a:rPr lang="ru-RU" dirty="0" smtClean="0"/>
              <a:t>• </a:t>
            </a:r>
            <a:r>
              <a:rPr lang="ru-RU" dirty="0" smtClean="0"/>
              <a:t>проверка наличия и формы учредительных документов</a:t>
            </a:r>
            <a:r>
              <a:rPr lang="ru-RU" dirty="0" smtClean="0"/>
              <a:t>;</a:t>
            </a:r>
          </a:p>
          <a:p>
            <a:r>
              <a:rPr lang="ru-RU" dirty="0" smtClean="0"/>
              <a:t> </a:t>
            </a:r>
            <a:r>
              <a:rPr lang="ru-RU" dirty="0" smtClean="0"/>
              <a:t>• соответствие содержания учредительных документов требованиям законодательных и нормативных актов</a:t>
            </a:r>
            <a:r>
              <a:rPr lang="ru-RU" dirty="0" smtClean="0"/>
              <a:t>;</a:t>
            </a:r>
          </a:p>
          <a:p>
            <a:r>
              <a:rPr lang="ru-RU" dirty="0" smtClean="0"/>
              <a:t> </a:t>
            </a:r>
            <a:r>
              <a:rPr lang="ru-RU" dirty="0" smtClean="0"/>
              <a:t>• полнота и соблюдение сроков внесения уставного капитала; </a:t>
            </a:r>
            <a:endParaRPr lang="ru-RU" dirty="0" smtClean="0"/>
          </a:p>
          <a:p>
            <a:r>
              <a:rPr lang="ru-RU" dirty="0" smtClean="0"/>
              <a:t>• </a:t>
            </a:r>
            <a:r>
              <a:rPr lang="ru-RU" dirty="0" smtClean="0"/>
              <a:t>проверка денежной оценки стоимости имущества, вносимого учредителями в оплату акций при учреждении акционерного общества</a:t>
            </a:r>
            <a:r>
              <a:rPr lang="ru-RU" dirty="0" smtClean="0"/>
              <a:t>;</a:t>
            </a:r>
          </a:p>
          <a:p>
            <a:r>
              <a:rPr lang="ru-RU" dirty="0" smtClean="0"/>
              <a:t> </a:t>
            </a:r>
            <a:r>
              <a:rPr lang="ru-RU" dirty="0" smtClean="0"/>
              <a:t>• проверка налогообложения средств, переданных в уставный капитал организации ее учредителями; </a:t>
            </a:r>
            <a:endParaRPr lang="ru-RU" dirty="0" smtClean="0"/>
          </a:p>
          <a:p>
            <a:r>
              <a:rPr lang="ru-RU" dirty="0" smtClean="0"/>
              <a:t>• </a:t>
            </a:r>
            <a:r>
              <a:rPr lang="ru-RU" dirty="0" smtClean="0"/>
              <a:t>проверка законности видов деятельности; </a:t>
            </a:r>
            <a:endParaRPr lang="ru-RU" dirty="0" smtClean="0"/>
          </a:p>
          <a:p>
            <a:r>
              <a:rPr lang="ru-RU" dirty="0" smtClean="0"/>
              <a:t>• </a:t>
            </a:r>
            <a:r>
              <a:rPr lang="ru-RU" dirty="0" smtClean="0"/>
              <a:t>соответствие размера уставного капитала данным учредительных документов и законодательству Республики Казахстан; </a:t>
            </a:r>
            <a:endParaRPr lang="ru-RU" dirty="0" smtClean="0"/>
          </a:p>
          <a:p>
            <a:r>
              <a:rPr lang="ru-RU" dirty="0" smtClean="0"/>
              <a:t>• </a:t>
            </a:r>
            <a:r>
              <a:rPr lang="ru-RU" dirty="0" smtClean="0"/>
              <a:t>полнота и правильность формирования уставного капитала; </a:t>
            </a:r>
            <a:endParaRPr lang="ru-RU" dirty="0" smtClean="0"/>
          </a:p>
          <a:p>
            <a:r>
              <a:rPr lang="ru-RU" dirty="0" smtClean="0"/>
              <a:t>• </a:t>
            </a:r>
            <a:r>
              <a:rPr lang="ru-RU" dirty="0" smtClean="0"/>
              <a:t>соблюдение законодательно установленных сроков для окончательных расчетов по оплате уставного капитала; </a:t>
            </a:r>
            <a:endParaRPr lang="ru-RU" dirty="0" smtClean="0"/>
          </a:p>
          <a:p>
            <a:r>
              <a:rPr lang="ru-RU" dirty="0" smtClean="0"/>
              <a:t>• </a:t>
            </a:r>
            <a:r>
              <a:rPr lang="ru-RU" dirty="0" smtClean="0"/>
              <a:t>оценка правильности отражения в учете формирования уставного капитала; </a:t>
            </a:r>
            <a:endParaRPr lang="ru-RU" dirty="0" smtClean="0"/>
          </a:p>
          <a:p>
            <a:r>
              <a:rPr lang="ru-RU" dirty="0" smtClean="0"/>
              <a:t>• </a:t>
            </a:r>
            <a:r>
              <a:rPr lang="ru-RU" dirty="0" smtClean="0"/>
              <a:t>установление реальности внесения сумм в уставный капитал; </a:t>
            </a:r>
            <a:endParaRPr lang="ru-RU" dirty="0" smtClean="0"/>
          </a:p>
          <a:p>
            <a:r>
              <a:rPr lang="ru-RU" dirty="0" smtClean="0"/>
              <a:t>• </a:t>
            </a:r>
            <a:r>
              <a:rPr lang="ru-RU" dirty="0" smtClean="0"/>
              <a:t>обоснованность изменений величины уставного капитала. Для проверки на соответствие нормативным актам должен быть сформирован пакет документов, регулирующих установленные правила учета уставного капитала. Такой пакет комплектуется с учетом специфики деятельности клиента. При ознакомлении с учредительными документами аудитор выясняет: ­ какие виды деятельности предусмотрены учредительными документами; ­ соответствуют ли осуществляемые виды деятельности учредительным документам; виды деятельности, подлежащие лицензированию. </a:t>
            </a:r>
            <a:endParaRPr lang="ru-RU" dirty="0"/>
          </a:p>
        </p:txBody>
      </p:sp>
    </p:spTree>
  </p:cSld>
  <p:clrMapOvr>
    <a:masterClrMapping/>
  </p:clrMapOvr>
  <p:transition>
    <p:spli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571472" y="0"/>
            <a:ext cx="8572528" cy="6858000"/>
          </a:xfrm>
        </p:spPr>
        <p:txBody>
          <a:bodyPr>
            <a:normAutofit fontScale="62500" lnSpcReduction="20000"/>
          </a:bodyPr>
          <a:lstStyle/>
          <a:p>
            <a:endParaRPr lang="ru-RU" dirty="0" smtClean="0"/>
          </a:p>
          <a:p>
            <a:r>
              <a:rPr lang="ru-RU" dirty="0" smtClean="0"/>
              <a:t>По </a:t>
            </a:r>
            <a:r>
              <a:rPr lang="ru-RU" dirty="0" smtClean="0"/>
              <a:t>видам деятельности, подлежащим лицензированию, проверяется наличие лицензий и сроки их действия, так как право организации осуществлять такие виды деятельности возникает с момента получения лицензии или в указанный в ней срок и прекращается по истечении срока ее действия. </a:t>
            </a:r>
            <a:endParaRPr lang="ru-RU" dirty="0" smtClean="0"/>
          </a:p>
          <a:p>
            <a:r>
              <a:rPr lang="ru-RU" dirty="0" smtClean="0"/>
              <a:t>Деятельность</a:t>
            </a:r>
            <a:r>
              <a:rPr lang="ru-RU" dirty="0" smtClean="0"/>
              <a:t>, осуществляемая без соответствующих лицензий, считается незаконной. Если организация была создана одним учредителем, то она действует на основе устава, который должен быть утвержден этим учредителем</a:t>
            </a:r>
            <a:r>
              <a:rPr lang="ru-RU" dirty="0" smtClean="0"/>
              <a:t>.</a:t>
            </a:r>
          </a:p>
          <a:p>
            <a:r>
              <a:rPr lang="ru-RU" dirty="0" smtClean="0"/>
              <a:t> </a:t>
            </a:r>
            <a:r>
              <a:rPr lang="ru-RU" dirty="0" smtClean="0"/>
              <a:t>Ознакомление с учредительными документами позволяет аудитору определить, кто является собственником, и уточнить, в интересах каких пользователей проводится проверка. Если организация создавалась несколькими учредителями, то должен быть заключен учредительный договор, а устав должен быть утвержден учредителями. Хозяйствующие субъекты создаются и действуют на основе учредительного договора, подписанного всеми их участниками. Аудитор устанавливает наличие соответствующих документов и соблюдение процедуры утверждения и государственной регистрации. Поскольку юридическое лицо считается созданным не с момента принятия учредителями решения о его создании, а с момента его государственной регистрации, следует проверить наличие свидетельства о государственной регистрации и перерегистрации, если в учредительные документы вносились изменения. </a:t>
            </a:r>
          </a:p>
          <a:p>
            <a:endParaRPr lang="ru-RU" dirty="0"/>
          </a:p>
        </p:txBody>
      </p:sp>
    </p:spTree>
  </p:cSld>
  <p:clrMapOvr>
    <a:masterClrMapping/>
  </p:clrMapOvr>
  <p:transition>
    <p:spli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71538" y="214290"/>
            <a:ext cx="7862150" cy="6034110"/>
          </a:xfrm>
        </p:spPr>
        <p:txBody>
          <a:bodyPr>
            <a:normAutofit fontScale="70000" lnSpcReduction="20000"/>
          </a:bodyPr>
          <a:lstStyle/>
          <a:p>
            <a:r>
              <a:rPr lang="ru-RU" dirty="0" smtClean="0"/>
              <a:t>При </a:t>
            </a:r>
            <a:r>
              <a:rPr lang="ru-RU" dirty="0" smtClean="0"/>
              <a:t>ознакомлении с учредительным договором выясняется, какие были определены условия</a:t>
            </a:r>
            <a:r>
              <a:rPr lang="ru-RU" dirty="0" smtClean="0"/>
              <a:t>:</a:t>
            </a:r>
          </a:p>
          <a:p>
            <a:r>
              <a:rPr lang="ru-RU" dirty="0" smtClean="0"/>
              <a:t> </a:t>
            </a:r>
            <a:r>
              <a:rPr lang="ru-RU" dirty="0" smtClean="0"/>
              <a:t>­ передачи имущества</a:t>
            </a:r>
            <a:r>
              <a:rPr lang="ru-RU" dirty="0" smtClean="0"/>
              <a:t>;</a:t>
            </a:r>
          </a:p>
          <a:p>
            <a:r>
              <a:rPr lang="ru-RU" dirty="0" smtClean="0"/>
              <a:t> </a:t>
            </a:r>
            <a:r>
              <a:rPr lang="ru-RU" dirty="0" smtClean="0"/>
              <a:t>­ участия в деятельности; </a:t>
            </a:r>
            <a:endParaRPr lang="ru-RU" dirty="0" smtClean="0"/>
          </a:p>
          <a:p>
            <a:r>
              <a:rPr lang="ru-RU" dirty="0" smtClean="0"/>
              <a:t>­ </a:t>
            </a:r>
            <a:r>
              <a:rPr lang="ru-RU" dirty="0" smtClean="0"/>
              <a:t>распределения между участниками прибыли и убытков; </a:t>
            </a:r>
            <a:endParaRPr lang="ru-RU" dirty="0" smtClean="0"/>
          </a:p>
          <a:p>
            <a:r>
              <a:rPr lang="ru-RU" dirty="0" smtClean="0"/>
              <a:t>­ </a:t>
            </a:r>
            <a:r>
              <a:rPr lang="ru-RU" dirty="0" smtClean="0"/>
              <a:t>управления деятельностью юридического лица</a:t>
            </a:r>
            <a:r>
              <a:rPr lang="ru-RU" dirty="0" smtClean="0"/>
              <a:t>;</a:t>
            </a:r>
          </a:p>
          <a:p>
            <a:r>
              <a:rPr lang="ru-RU" dirty="0" smtClean="0"/>
              <a:t> </a:t>
            </a:r>
            <a:r>
              <a:rPr lang="ru-RU" dirty="0" smtClean="0"/>
              <a:t>­ выхода учредителей (участников) из его состава</a:t>
            </a:r>
            <a:r>
              <a:rPr lang="ru-RU" dirty="0" smtClean="0"/>
              <a:t>.</a:t>
            </a:r>
          </a:p>
          <a:p>
            <a:r>
              <a:rPr lang="ru-RU" dirty="0" smtClean="0"/>
              <a:t> </a:t>
            </a:r>
            <a:r>
              <a:rPr lang="ru-RU" dirty="0" smtClean="0"/>
              <a:t>В учредительном договоре хозяйствующего субъекта помимо перечисленной информации должны содержаться условия</a:t>
            </a:r>
            <a:r>
              <a:rPr lang="ru-RU" dirty="0" smtClean="0"/>
              <a:t>:</a:t>
            </a:r>
          </a:p>
          <a:p>
            <a:r>
              <a:rPr lang="ru-RU" dirty="0" smtClean="0"/>
              <a:t> </a:t>
            </a:r>
            <a:r>
              <a:rPr lang="ru-RU" dirty="0" smtClean="0"/>
              <a:t>­ о размере и составе уставного капитала товарищества; </a:t>
            </a:r>
            <a:endParaRPr lang="ru-RU" dirty="0" smtClean="0"/>
          </a:p>
          <a:p>
            <a:r>
              <a:rPr lang="ru-RU" dirty="0" smtClean="0"/>
              <a:t>­ </a:t>
            </a:r>
            <a:r>
              <a:rPr lang="ru-RU" dirty="0" smtClean="0"/>
              <a:t>о размере и порядке изменения долей каждого из участников в уставном капитале</a:t>
            </a:r>
            <a:r>
              <a:rPr lang="ru-RU" dirty="0" smtClean="0"/>
              <a:t>;</a:t>
            </a:r>
          </a:p>
          <a:p>
            <a:r>
              <a:rPr lang="ru-RU" dirty="0" smtClean="0"/>
              <a:t> </a:t>
            </a:r>
            <a:r>
              <a:rPr lang="ru-RU" dirty="0" smtClean="0"/>
              <a:t>­ о размере, составе, сроках и порядке внесения ими вкладов; </a:t>
            </a:r>
            <a:endParaRPr lang="ru-RU" dirty="0" smtClean="0"/>
          </a:p>
          <a:p>
            <a:r>
              <a:rPr lang="ru-RU" dirty="0" smtClean="0"/>
              <a:t>­ </a:t>
            </a:r>
            <a:r>
              <a:rPr lang="ru-RU" dirty="0" smtClean="0"/>
              <a:t>об ответственности за нарушение обязанностей по внесению вкладов; </a:t>
            </a:r>
            <a:endParaRPr lang="ru-RU" dirty="0" smtClean="0"/>
          </a:p>
          <a:p>
            <a:r>
              <a:rPr lang="ru-RU" dirty="0" smtClean="0"/>
              <a:t>­ </a:t>
            </a:r>
            <a:r>
              <a:rPr lang="ru-RU" dirty="0" smtClean="0"/>
              <a:t>о совокупном размере вкладов, вносимых вкладчиками</a:t>
            </a:r>
            <a:endParaRPr lang="ru-RU" dirty="0"/>
          </a:p>
        </p:txBody>
      </p:sp>
    </p:spTree>
  </p:cSld>
  <p:clrMapOvr>
    <a:masterClrMapping/>
  </p:clrMapOvr>
  <p:transition>
    <p:spli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28662" y="0"/>
            <a:ext cx="8215338" cy="6715148"/>
          </a:xfrm>
        </p:spPr>
        <p:txBody>
          <a:bodyPr>
            <a:normAutofit fontScale="70000" lnSpcReduction="20000"/>
          </a:bodyPr>
          <a:lstStyle/>
          <a:p>
            <a:endParaRPr lang="ru-RU" dirty="0" smtClean="0"/>
          </a:p>
          <a:p>
            <a:pPr>
              <a:buNone/>
            </a:pPr>
            <a:r>
              <a:rPr lang="ru-RU" dirty="0" smtClean="0"/>
              <a:t>      При </a:t>
            </a:r>
            <a:r>
              <a:rPr lang="ru-RU" dirty="0" smtClean="0"/>
              <a:t>ознакомлении с уставом организации аудитор устанавливает, определены ли в нем: </a:t>
            </a:r>
            <a:endParaRPr lang="ru-RU" dirty="0" smtClean="0"/>
          </a:p>
          <a:p>
            <a:r>
              <a:rPr lang="ru-RU" dirty="0" smtClean="0"/>
              <a:t>­ </a:t>
            </a:r>
            <a:r>
              <a:rPr lang="ru-RU" dirty="0" smtClean="0"/>
              <a:t>фирменное наименование, являющееся исключительным и содержащее указание на </a:t>
            </a:r>
            <a:r>
              <a:rPr lang="ru-RU" dirty="0" err="1" smtClean="0"/>
              <a:t>организационно­правовую</a:t>
            </a:r>
            <a:r>
              <a:rPr lang="ru-RU" dirty="0" smtClean="0"/>
              <a:t> форму организации</a:t>
            </a:r>
            <a:r>
              <a:rPr lang="ru-RU" dirty="0" smtClean="0"/>
              <a:t>;</a:t>
            </a:r>
          </a:p>
          <a:p>
            <a:r>
              <a:rPr lang="ru-RU" dirty="0" smtClean="0"/>
              <a:t> </a:t>
            </a:r>
            <a:r>
              <a:rPr lang="ru-RU" dirty="0" smtClean="0"/>
              <a:t>­ местонахождение организации, которое определяется местом ее государственной регистрации; </a:t>
            </a:r>
            <a:endParaRPr lang="ru-RU" dirty="0" smtClean="0"/>
          </a:p>
          <a:p>
            <a:r>
              <a:rPr lang="ru-RU" dirty="0" smtClean="0"/>
              <a:t>­ </a:t>
            </a:r>
            <a:r>
              <a:rPr lang="ru-RU" dirty="0" smtClean="0"/>
              <a:t>размер уставного капитала и распределение долей в нем среди всех учредителей</a:t>
            </a:r>
            <a:r>
              <a:rPr lang="ru-RU" dirty="0" smtClean="0"/>
              <a:t>;</a:t>
            </a:r>
          </a:p>
          <a:p>
            <a:r>
              <a:rPr lang="ru-RU" dirty="0" smtClean="0"/>
              <a:t> </a:t>
            </a:r>
            <a:r>
              <a:rPr lang="ru-RU" dirty="0" smtClean="0"/>
              <a:t>­ цели и виды деятельности организации</a:t>
            </a:r>
            <a:r>
              <a:rPr lang="ru-RU" dirty="0" smtClean="0"/>
              <a:t>;</a:t>
            </a:r>
          </a:p>
          <a:p>
            <a:r>
              <a:rPr lang="ru-RU" dirty="0" smtClean="0"/>
              <a:t> </a:t>
            </a:r>
            <a:r>
              <a:rPr lang="ru-RU" dirty="0" smtClean="0"/>
              <a:t>­ порядок назначения или избрания исполнительных органов; ­ состав и компетенция, органов управления обществом и порядок принятия ими решений</a:t>
            </a:r>
            <a:r>
              <a:rPr lang="ru-RU" dirty="0" smtClean="0"/>
              <a:t>;</a:t>
            </a:r>
          </a:p>
          <a:p>
            <a:r>
              <a:rPr lang="ru-RU" dirty="0" smtClean="0"/>
              <a:t> </a:t>
            </a:r>
            <a:r>
              <a:rPr lang="ru-RU" dirty="0" smtClean="0"/>
              <a:t>­ наличие представительств и филиалов организации; ­ порядок формирования капиталов</a:t>
            </a:r>
            <a:r>
              <a:rPr lang="ru-RU" dirty="0" smtClean="0"/>
              <a:t>;</a:t>
            </a:r>
          </a:p>
          <a:p>
            <a:r>
              <a:rPr lang="ru-RU" dirty="0" smtClean="0"/>
              <a:t> </a:t>
            </a:r>
            <a:r>
              <a:rPr lang="ru-RU" dirty="0" smtClean="0"/>
              <a:t>­ порядок распределения дивидендов; </a:t>
            </a:r>
            <a:endParaRPr lang="ru-RU" dirty="0" smtClean="0"/>
          </a:p>
          <a:p>
            <a:r>
              <a:rPr lang="ru-RU" dirty="0" smtClean="0"/>
              <a:t>­ </a:t>
            </a:r>
            <a:r>
              <a:rPr lang="ru-RU" dirty="0" smtClean="0"/>
              <a:t>другие существенные вопросы, как предусмотренные действующим законодательством, так и согласованные учредителями, но не противоречащие законодательству</a:t>
            </a:r>
            <a:r>
              <a:rPr lang="ru-RU" dirty="0" smtClean="0"/>
              <a:t>.</a:t>
            </a:r>
          </a:p>
          <a:p>
            <a:endParaRPr lang="ru-RU" dirty="0" smtClean="0"/>
          </a:p>
        </p:txBody>
      </p:sp>
    </p:spTree>
  </p:cSld>
  <p:clrMapOvr>
    <a:masterClrMapping/>
  </p:clrMapOvr>
  <p:transition>
    <p:spli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71538" y="0"/>
            <a:ext cx="7862150" cy="6858000"/>
          </a:xfrm>
        </p:spPr>
        <p:txBody>
          <a:bodyPr>
            <a:normAutofit fontScale="70000" lnSpcReduction="20000"/>
          </a:bodyPr>
          <a:lstStyle/>
          <a:p>
            <a:r>
              <a:rPr lang="ru-RU" dirty="0" smtClean="0"/>
              <a:t>При анализе состава участников обращается внимание на то, что участниками хозяйствующих субъектов могут быть физические и юридические лица</a:t>
            </a:r>
            <a:r>
              <a:rPr lang="ru-RU" dirty="0" smtClean="0"/>
              <a:t>.</a:t>
            </a:r>
          </a:p>
          <a:p>
            <a:r>
              <a:rPr lang="ru-RU" dirty="0" smtClean="0"/>
              <a:t> </a:t>
            </a:r>
            <a:r>
              <a:rPr lang="ru-RU" dirty="0" smtClean="0"/>
              <a:t>При проверке численности учредителей и их долей вкладов в уставном капитале организации аудитор учитывает, что максимальная численность учредителей и максимальная доля вкладов в уставный капитал одного учредителя, а также минимальный размер уставного капитала определяются законом для юридических лиц соответствующего вида.</a:t>
            </a:r>
          </a:p>
          <a:p>
            <a:r>
              <a:rPr lang="ru-RU" dirty="0" smtClean="0"/>
              <a:t> Выполнение этого требования является одним из условий функционирования организации, а также правовой и экономической защитой интересов кредиторов</a:t>
            </a:r>
            <a:r>
              <a:rPr lang="ru-RU" dirty="0" smtClean="0"/>
              <a:t>.</a:t>
            </a:r>
          </a:p>
          <a:p>
            <a:r>
              <a:rPr lang="ru-RU" dirty="0" smtClean="0"/>
              <a:t> </a:t>
            </a:r>
            <a:r>
              <a:rPr lang="ru-RU" dirty="0" smtClean="0"/>
              <a:t>В этих же целях проверяется соблюдение обязательного требования о превышении (или равенстве) величины чистых активов организации над размером ее уставного капитала</a:t>
            </a:r>
            <a:r>
              <a:rPr lang="ru-RU" dirty="0" smtClean="0"/>
              <a:t>.</a:t>
            </a:r>
          </a:p>
          <a:p>
            <a:r>
              <a:rPr lang="ru-RU" dirty="0" smtClean="0"/>
              <a:t> </a:t>
            </a:r>
            <a:r>
              <a:rPr lang="ru-RU" dirty="0" smtClean="0"/>
              <a:t>Если аудитор установит, что величина чистых активов в соответствии с данными годового отчета оказалась меньше, чем зарегистрированный уставный капитал, необходимо проверить, производилось ли организацией уменьшение уставного капитала до величины, не превышающей стоимости ее чистых активов. </a:t>
            </a:r>
          </a:p>
          <a:p>
            <a:endParaRPr lang="ru-RU" dirty="0"/>
          </a:p>
        </p:txBody>
      </p:sp>
    </p:spTree>
  </p:cSld>
  <p:clrMapOvr>
    <a:masterClrMapping/>
  </p:clrMapOvr>
  <p:transition>
    <p:spli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71538" y="214290"/>
            <a:ext cx="7862150" cy="6034110"/>
          </a:xfrm>
        </p:spPr>
        <p:txBody>
          <a:bodyPr>
            <a:normAutofit fontScale="62500" lnSpcReduction="20000"/>
          </a:bodyPr>
          <a:lstStyle/>
          <a:p>
            <a:r>
              <a:rPr lang="ru-RU" dirty="0" smtClean="0"/>
              <a:t>Проверкой полноты и соблюдения сроков внесения уставного капитала предполагается установить: </a:t>
            </a:r>
            <a:endParaRPr lang="ru-RU" dirty="0" smtClean="0"/>
          </a:p>
          <a:p>
            <a:r>
              <a:rPr lang="ru-RU" dirty="0" smtClean="0"/>
              <a:t>­ </a:t>
            </a:r>
            <a:r>
              <a:rPr lang="ru-RU" dirty="0" smtClean="0"/>
              <a:t>сформирован ли полностью уставный капитал; </a:t>
            </a:r>
            <a:endParaRPr lang="ru-RU" dirty="0" smtClean="0"/>
          </a:p>
          <a:p>
            <a:r>
              <a:rPr lang="ru-RU" dirty="0" smtClean="0"/>
              <a:t>­ </a:t>
            </a:r>
            <a:r>
              <a:rPr lang="ru-RU" dirty="0" smtClean="0"/>
              <a:t>соответствуют ли фактические взносы участников условиям учредительных документов; </a:t>
            </a:r>
            <a:endParaRPr lang="ru-RU" dirty="0" smtClean="0"/>
          </a:p>
          <a:p>
            <a:r>
              <a:rPr lang="ru-RU" dirty="0" smtClean="0"/>
              <a:t>­ </a:t>
            </a:r>
            <a:r>
              <a:rPr lang="ru-RU" dirty="0" smtClean="0"/>
              <a:t>соблюдены ли сроки внесения взносов в уставный капитал, установленные законодательством и учредительными документами</a:t>
            </a:r>
            <a:r>
              <a:rPr lang="ru-RU" dirty="0" smtClean="0"/>
              <a:t>.</a:t>
            </a:r>
          </a:p>
          <a:p>
            <a:r>
              <a:rPr lang="ru-RU" dirty="0" smtClean="0"/>
              <a:t> </a:t>
            </a:r>
            <a:r>
              <a:rPr lang="ru-RU" dirty="0" smtClean="0"/>
              <a:t>При проверке формирования уставного капитала необходимо принимать во внимание </a:t>
            </a:r>
            <a:r>
              <a:rPr lang="ru-RU" dirty="0" err="1" smtClean="0"/>
              <a:t>организационно­правовую</a:t>
            </a:r>
            <a:r>
              <a:rPr lang="ru-RU" dirty="0" smtClean="0"/>
              <a:t> форму проверяемой организации. Аудитор устанавливает, все ли учредители в соответствии с законодательством своевременно и правильно вносили свои вклады в уставный капитал. Взносы в уставный капитал могут быть произведены деньгами, ценными бумагами, другими вещами или имущественными правами либо иными правами, имеющими денежную оценку. Аудитору важно проверить правильность денежной оценки вкладов участников. Денежная оценка вклада участника хозяйствующего субъекта производится по соглашению между учредителями (участниками) субъекта, а в случаях, предусмотренных законом, подлежит независимой экспертной оценке. Реальность внесения сумм </a:t>
            </a:r>
            <a:r>
              <a:rPr lang="ru-RU" dirty="0" err="1" smtClean="0"/>
              <a:t>капиталустанавливается</a:t>
            </a:r>
            <a:r>
              <a:rPr lang="ru-RU" dirty="0" smtClean="0"/>
              <a:t> проверкой наличие правильности оформления подтверждающих документов. </a:t>
            </a:r>
          </a:p>
          <a:p>
            <a:endParaRPr lang="ru-RU" dirty="0"/>
          </a:p>
        </p:txBody>
      </p:sp>
    </p:spTree>
  </p:cSld>
  <p:clrMapOvr>
    <a:masterClrMapping/>
  </p:clrMapOvr>
  <p:transition>
    <p:spli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071538" y="214290"/>
            <a:ext cx="7862150" cy="6429420"/>
          </a:xfrm>
        </p:spPr>
        <p:txBody>
          <a:bodyPr>
            <a:normAutofit fontScale="70000" lnSpcReduction="20000"/>
          </a:bodyPr>
          <a:lstStyle/>
          <a:p>
            <a:r>
              <a:rPr lang="ru-RU" dirty="0" smtClean="0"/>
              <a:t>Денежные взносы </a:t>
            </a:r>
            <a:r>
              <a:rPr lang="ru-RU" dirty="0" smtClean="0"/>
              <a:t>подтверждаются кассовыми </a:t>
            </a:r>
            <a:r>
              <a:rPr lang="ru-RU" dirty="0" smtClean="0"/>
              <a:t>и банковскими документами. В подтверждающих документах должна быть информация о внесении вкладов в уставный капитал. Это важно не столько для целей бухгалтерского учета средств по формированию уставного капитала, но и для целей налогообложения. </a:t>
            </a:r>
            <a:endParaRPr lang="ru-RU" dirty="0" smtClean="0"/>
          </a:p>
          <a:p>
            <a:r>
              <a:rPr lang="ru-RU" dirty="0" smtClean="0"/>
              <a:t>Внесение </a:t>
            </a:r>
            <a:r>
              <a:rPr lang="ru-RU" dirty="0" err="1" smtClean="0"/>
              <a:t>неденежных</a:t>
            </a:r>
            <a:r>
              <a:rPr lang="ru-RU" dirty="0" smtClean="0"/>
              <a:t> вкладов устанавливается проверкой наличия и правильности оформления первичных документов, подтверждающих факты передачи в счет вкладов в уставный капитал имущества, имущественных прав и имеющих денежную оценку (накладных, счетов, актов </a:t>
            </a:r>
            <a:r>
              <a:rPr lang="ru-RU" dirty="0" err="1" smtClean="0"/>
              <a:t>приемки­передачи</a:t>
            </a:r>
            <a:r>
              <a:rPr lang="ru-RU" dirty="0" smtClean="0"/>
              <a:t> основных средств, нематериальных активов, актов экспертной оценки, актов согласования оценки вкладов в уставный капитал и др.). </a:t>
            </a:r>
            <a:endParaRPr lang="ru-RU" dirty="0" smtClean="0"/>
          </a:p>
          <a:p>
            <a:r>
              <a:rPr lang="ru-RU" dirty="0" smtClean="0"/>
              <a:t>Формирование </a:t>
            </a:r>
            <a:r>
              <a:rPr lang="ru-RU" dirty="0" smtClean="0"/>
              <a:t>уставного капитала и задолженности учредителей по вкладам в уставный капитал, выраженным в иностранной валюте, подлежит пересчету в тенге по курсу Национального банка Республики Казахстан на дату подписания учредительных документов. Аудитор проверяет правильность применявшегося курса иностранной валюты и правильность пересчета </a:t>
            </a:r>
            <a:r>
              <a:rPr lang="ru-RU" dirty="0" err="1" smtClean="0"/>
              <a:t>теньгового</a:t>
            </a:r>
            <a:r>
              <a:rPr lang="ru-RU" dirty="0" smtClean="0"/>
              <a:t> эквивалента. </a:t>
            </a:r>
            <a:endParaRPr lang="ru-RU" dirty="0" smtClean="0"/>
          </a:p>
          <a:p>
            <a:endParaRPr lang="ru-RU" dirty="0"/>
          </a:p>
        </p:txBody>
      </p:sp>
    </p:spTree>
  </p:cSld>
  <p:clrMapOvr>
    <a:masterClrMapping/>
  </p:clrMapOvr>
  <p:transition>
    <p:spli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928662" y="0"/>
            <a:ext cx="4714908" cy="6858000"/>
          </a:xfrm>
        </p:spPr>
        <p:txBody>
          <a:bodyPr>
            <a:normAutofit fontScale="77500" lnSpcReduction="20000"/>
          </a:bodyPr>
          <a:lstStyle/>
          <a:p>
            <a:r>
              <a:rPr lang="ru-RU" dirty="0" smtClean="0"/>
              <a:t>Завершая проверку, аудитор определяет, насколько существенны выявленные отклонения в учете уставного капитала по сравнению с требованиями нормативных актов. Если аудитор считает, что выявленные отклонения не оказывают существенного влияния на показатели отчетности в части уставного капитала, то он выражает мнение о достоверности этих показателей; если отклонения существенны, то они должны быть отражены в форме </a:t>
            </a:r>
            <a:r>
              <a:rPr lang="ru-RU" dirty="0" err="1" smtClean="0"/>
              <a:t>условно­положительного</a:t>
            </a:r>
            <a:r>
              <a:rPr lang="ru-RU" dirty="0" smtClean="0"/>
              <a:t> или отрицательного аудиторского отчета. </a:t>
            </a:r>
            <a:endParaRPr lang="ru-RU" dirty="0"/>
          </a:p>
        </p:txBody>
      </p:sp>
      <p:pic>
        <p:nvPicPr>
          <p:cNvPr id="33794" name="Picture 2" descr="http://www.bisoutsourcing.ru/images/juridicheskie_uslugi/registraciya-izmeneniy-v-ustave.jpg"/>
          <p:cNvPicPr>
            <a:picLocks noChangeAspect="1" noChangeArrowheads="1"/>
          </p:cNvPicPr>
          <p:nvPr/>
        </p:nvPicPr>
        <p:blipFill>
          <a:blip r:embed="rId2"/>
          <a:srcRect/>
          <a:stretch>
            <a:fillRect/>
          </a:stretch>
        </p:blipFill>
        <p:spPr bwMode="auto">
          <a:xfrm>
            <a:off x="5857884" y="1285860"/>
            <a:ext cx="2952750" cy="3219451"/>
          </a:xfrm>
          <a:prstGeom prst="rect">
            <a:avLst/>
          </a:prstGeom>
          <a:noFill/>
        </p:spPr>
      </p:pic>
    </p:spTree>
  </p:cSld>
  <p:clrMapOvr>
    <a:masterClrMapping/>
  </p:clrMapOvr>
  <p:transition>
    <p:spli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Понятие учредительных документов.</a:t>
            </a:r>
            <a:endParaRPr lang="ru-RU" dirty="0"/>
          </a:p>
        </p:txBody>
      </p:sp>
      <p:sp>
        <p:nvSpPr>
          <p:cNvPr id="3" name="Содержимое 2"/>
          <p:cNvSpPr>
            <a:spLocks noGrp="1"/>
          </p:cNvSpPr>
          <p:nvPr>
            <p:ph idx="1"/>
          </p:nvPr>
        </p:nvSpPr>
        <p:spPr>
          <a:xfrm>
            <a:off x="857224" y="1447800"/>
            <a:ext cx="8076464" cy="5410200"/>
          </a:xfrm>
        </p:spPr>
        <p:txBody>
          <a:bodyPr>
            <a:normAutofit fontScale="55000" lnSpcReduction="20000"/>
          </a:bodyPr>
          <a:lstStyle/>
          <a:p>
            <a:r>
              <a:rPr lang="ru-RU" dirty="0" smtClean="0"/>
              <a:t>Правовой основой деятельности юридического лица позволяющей выступать в гражданском обороте в качестве субъекта права являются его учредительные документы. В качестве учредительных документов могут выступать устав и учредительный договор, некоммерческие организации могут действовать на основании общего положения об организациях данного вида</a:t>
            </a:r>
            <a:r>
              <a:rPr lang="ru-RU" dirty="0" smtClean="0"/>
              <a:t>.</a:t>
            </a:r>
            <a:r>
              <a:rPr lang="ru-RU" dirty="0" smtClean="0"/>
              <a:t> </a:t>
            </a:r>
            <a:endParaRPr lang="ru-RU" dirty="0" smtClean="0"/>
          </a:p>
          <a:p>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Устав </a:t>
            </a:r>
            <a:r>
              <a:rPr lang="ru-RU" dirty="0" smtClean="0"/>
              <a:t>- это свод правил, регулирующих деятельность юридического лица. Устав имеет особый статус, он регулирует "внутреннюю жизнь" организации и в иерархии прочих локальных актов юридического лица занимает самое высокое место. Внутренние документы организации не должны противоречить уставу и при наличии коллизий всегда применяются нормы устава.</a:t>
            </a:r>
          </a:p>
          <a:p>
            <a:r>
              <a:rPr lang="ru-RU" dirty="0" smtClean="0"/>
              <a:t>Важное </a:t>
            </a:r>
            <a:r>
              <a:rPr lang="ru-RU" dirty="0" smtClean="0"/>
              <a:t>значение для юридического лица имеет </a:t>
            </a:r>
            <a:r>
              <a:rPr lang="ru-RU"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rPr>
              <a:t>учредительный договор</a:t>
            </a:r>
            <a:r>
              <a:rPr lang="ru-RU" dirty="0" smtClean="0"/>
              <a:t>, который по своей правовой природе является гражданско-правовым многосторонним договором, закрепляющим взаимные обязательства учредителей по созданию юридического лица, условия передачи ему своего имущества и участия в его деятельности, а также условия и порядок распределения между участниками доходов и убытков, управления деятельностью юридического лица, выхода учредителей (участников) из его состава.</a:t>
            </a:r>
          </a:p>
          <a:p>
            <a:endParaRPr lang="ru-RU" dirty="0" smtClean="0"/>
          </a:p>
          <a:p>
            <a:endParaRPr lang="ru-RU" dirty="0"/>
          </a:p>
        </p:txBody>
      </p:sp>
    </p:spTree>
  </p:cSld>
  <p:clrMapOvr>
    <a:masterClrMapping/>
  </p:clrMapOvr>
  <p:transition>
    <p:spli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b="1" dirty="0" smtClean="0"/>
              <a:t>Основные виды нарушений:</a:t>
            </a:r>
            <a:br>
              <a:rPr lang="ru-RU" b="1" dirty="0" smtClean="0"/>
            </a:br>
            <a:endParaRPr lang="ru-RU" dirty="0"/>
          </a:p>
        </p:txBody>
      </p:sp>
      <p:sp>
        <p:nvSpPr>
          <p:cNvPr id="3" name="Содержимое 2"/>
          <p:cNvSpPr>
            <a:spLocks noGrp="1"/>
          </p:cNvSpPr>
          <p:nvPr>
            <p:ph idx="1"/>
          </p:nvPr>
        </p:nvSpPr>
        <p:spPr>
          <a:xfrm>
            <a:off x="2143108" y="1428736"/>
            <a:ext cx="7000892" cy="5429264"/>
          </a:xfrm>
        </p:spPr>
        <p:txBody>
          <a:bodyPr>
            <a:normAutofit fontScale="77500" lnSpcReduction="20000"/>
          </a:bodyPr>
          <a:lstStyle/>
          <a:p>
            <a:r>
              <a:rPr lang="ru-RU" dirty="0" smtClean="0"/>
              <a:t>несоответствие </a:t>
            </a:r>
            <a:r>
              <a:rPr lang="ru-RU" dirty="0" smtClean="0"/>
              <a:t>данных о размере уставного капитала, указанных в учредительных документах, информации, содержащейся в регистрах бухгалтерского учета;</a:t>
            </a:r>
          </a:p>
          <a:p>
            <a:r>
              <a:rPr lang="ru-RU" dirty="0" smtClean="0"/>
              <a:t>неполное внесение учредителями долей в уставный капитал:</a:t>
            </a:r>
          </a:p>
          <a:p>
            <a:r>
              <a:rPr lang="ru-RU" dirty="0" smtClean="0"/>
              <a:t>несвоевременное внесение изменений в учредительные документы;</a:t>
            </a:r>
          </a:p>
          <a:p>
            <a:r>
              <a:rPr lang="ru-RU" dirty="0" smtClean="0"/>
              <a:t>отсутствие лицензий по видам предпринимательской деятельности, требующим лицензирования;</a:t>
            </a:r>
          </a:p>
          <a:p>
            <a:r>
              <a:rPr lang="ru-RU" dirty="0" smtClean="0"/>
              <a:t>неверное распределение дивидендов и расчет сумм налога;</a:t>
            </a:r>
          </a:p>
          <a:p>
            <a:r>
              <a:rPr lang="ru-RU" dirty="0" smtClean="0"/>
              <a:t>нарушение прав акционеров по приобретению дополнительных акций и эмиссионных ценных бумаг, конвертируемых в </a:t>
            </a:r>
            <a:r>
              <a:rPr lang="ru-RU" dirty="0" smtClean="0"/>
              <a:t>акции.</a:t>
            </a:r>
            <a:endParaRPr lang="ru-RU" dirty="0" smtClean="0"/>
          </a:p>
          <a:p>
            <a:endParaRPr lang="ru-RU" dirty="0"/>
          </a:p>
        </p:txBody>
      </p:sp>
      <p:pic>
        <p:nvPicPr>
          <p:cNvPr id="32770" name="Picture 2" descr="http://audit-progress.ru/upload/medialibrary/30c/30c289d8dfd37c861f2fba0956f13059.jpg"/>
          <p:cNvPicPr>
            <a:picLocks noChangeAspect="1" noChangeArrowheads="1"/>
          </p:cNvPicPr>
          <p:nvPr/>
        </p:nvPicPr>
        <p:blipFill>
          <a:blip r:embed="rId2"/>
          <a:srcRect/>
          <a:stretch>
            <a:fillRect/>
          </a:stretch>
        </p:blipFill>
        <p:spPr bwMode="auto">
          <a:xfrm>
            <a:off x="285720" y="2571744"/>
            <a:ext cx="1905000" cy="1905000"/>
          </a:xfrm>
          <a:prstGeom prst="rect">
            <a:avLst/>
          </a:prstGeom>
          <a:noFill/>
        </p:spPr>
      </p:pic>
    </p:spTree>
  </p:cSld>
  <p:clrMapOvr>
    <a:masterClrMapping/>
  </p:clrMapOvr>
  <p:transition>
    <p:spli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14414" y="1785926"/>
            <a:ext cx="7498080" cy="2428892"/>
          </a:xfrm>
        </p:spPr>
        <p:txBody>
          <a:bodyPr>
            <a:normAutofit/>
          </a:bodyPr>
          <a:lstStyle/>
          <a:p>
            <a:pPr algn="ctr"/>
            <a:r>
              <a:rPr lang="ru-RU" sz="66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Спасибо за внимание !</a:t>
            </a:r>
            <a:endParaRPr lang="ru-RU" sz="66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ransition>
    <p:spli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1538" y="0"/>
            <a:ext cx="7862150" cy="1643050"/>
          </a:xfrm>
        </p:spPr>
        <p:txBody>
          <a:bodyPr>
            <a:normAutofit fontScale="90000"/>
          </a:bodyPr>
          <a:lstStyle/>
          <a:p>
            <a:r>
              <a:rPr lang="ru-RU" dirty="0" smtClean="0"/>
              <a:t>Типовые учредительные документы</a:t>
            </a:r>
            <a:br>
              <a:rPr lang="ru-RU" dirty="0" smtClean="0"/>
            </a:br>
            <a:endParaRPr lang="ru-RU" dirty="0"/>
          </a:p>
        </p:txBody>
      </p:sp>
      <p:sp>
        <p:nvSpPr>
          <p:cNvPr id="3" name="Содержимое 2"/>
          <p:cNvSpPr>
            <a:spLocks noGrp="1"/>
          </p:cNvSpPr>
          <p:nvPr>
            <p:ph idx="1"/>
          </p:nvPr>
        </p:nvSpPr>
        <p:spPr>
          <a:xfrm>
            <a:off x="1071538" y="1447800"/>
            <a:ext cx="7862150" cy="5195910"/>
          </a:xfrm>
        </p:spPr>
        <p:txBody>
          <a:bodyPr>
            <a:normAutofit/>
          </a:bodyPr>
          <a:lstStyle/>
          <a:p>
            <a:r>
              <a:rPr lang="ru-RU" dirty="0" smtClean="0"/>
              <a:t>Законодательство </a:t>
            </a:r>
            <a:r>
              <a:rPr lang="ru-RU" dirty="0" smtClean="0"/>
              <a:t>предоставляет юридическим лицам возможность осуществлять деятельность на основании типового устава, утвержденного Правительством Республики Казахстан</a:t>
            </a:r>
            <a:r>
              <a:rPr lang="ru-RU" dirty="0" smtClean="0"/>
              <a:t>.</a:t>
            </a:r>
          </a:p>
          <a:p>
            <a:r>
              <a:rPr lang="ru-RU" dirty="0" smtClean="0"/>
              <a:t> </a:t>
            </a:r>
            <a:r>
              <a:rPr lang="ru-RU" dirty="0" smtClean="0"/>
              <a:t>Такое право предоставлено в частности хозяйственным товарищества, производственным кооперативам, акционерным обществам.</a:t>
            </a:r>
          </a:p>
          <a:p>
            <a:endParaRPr lang="ru-RU" dirty="0"/>
          </a:p>
        </p:txBody>
      </p:sp>
    </p:spTree>
  </p:cSld>
  <p:clrMapOvr>
    <a:masterClrMapping/>
  </p:clrMapOvr>
  <p:transition>
    <p:spli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dirty="0" smtClean="0"/>
              <a:t>Цель и задачи </a:t>
            </a:r>
            <a:endParaRPr lang="ru-RU" dirty="0"/>
          </a:p>
        </p:txBody>
      </p:sp>
      <p:sp>
        <p:nvSpPr>
          <p:cNvPr id="3" name="Содержимое 2"/>
          <p:cNvSpPr>
            <a:spLocks noGrp="1"/>
          </p:cNvSpPr>
          <p:nvPr>
            <p:ph idx="1"/>
          </p:nvPr>
        </p:nvSpPr>
        <p:spPr>
          <a:xfrm>
            <a:off x="857224" y="1428736"/>
            <a:ext cx="8286776" cy="5429264"/>
          </a:xfrm>
        </p:spPr>
        <p:txBody>
          <a:bodyPr>
            <a:normAutofit fontScale="70000" lnSpcReduction="20000"/>
          </a:bodyPr>
          <a:lstStyle/>
          <a:p>
            <a:r>
              <a:rPr lang="ru-RU"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Цель </a:t>
            </a:r>
            <a:r>
              <a:rPr lang="ru-RU"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проверки учредительных </a:t>
            </a:r>
            <a:r>
              <a:rPr lang="ru-RU"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документов</a:t>
            </a:r>
            <a:r>
              <a:rPr lang="ru-RU" dirty="0" smtClean="0"/>
              <a:t> — сформулировать мнение о соответствии учредительных документов </a:t>
            </a:r>
            <a:r>
              <a:rPr lang="ru-RU" dirty="0" smtClean="0"/>
              <a:t> лица </a:t>
            </a:r>
            <a:r>
              <a:rPr lang="ru-RU" dirty="0" smtClean="0"/>
              <a:t>действующему законодательству </a:t>
            </a:r>
            <a:r>
              <a:rPr lang="ru-RU" dirty="0" smtClean="0"/>
              <a:t>Республики Казахстан , </a:t>
            </a:r>
            <a:r>
              <a:rPr lang="ru-RU" dirty="0" smtClean="0"/>
              <a:t>правильности формирования и изменения величины уставного капитала</a:t>
            </a:r>
            <a:r>
              <a:rPr lang="ru-RU" dirty="0" smtClean="0"/>
              <a:t>.</a:t>
            </a:r>
          </a:p>
          <a:p>
            <a:endParaRPr lang="ru-RU" dirty="0" smtClean="0"/>
          </a:p>
          <a:p>
            <a:endParaRPr lang="ru-RU" dirty="0" smtClean="0"/>
          </a:p>
          <a:p>
            <a:r>
              <a:rPr lang="ru-RU" b="1" dirty="0" smtClean="0">
                <a:ln w="18000">
                  <a:solidFill>
                    <a:schemeClr val="accent2">
                      <a:satMod val="140000"/>
                    </a:schemeClr>
                  </a:solidFill>
                  <a:prstDash val="solid"/>
                  <a:miter lim="800000"/>
                </a:ln>
                <a:noFill/>
                <a:effectLst>
                  <a:outerShdw blurRad="25500" dist="23000" dir="7020000" algn="tl">
                    <a:srgbClr val="000000">
                      <a:alpha val="50000"/>
                    </a:srgbClr>
                  </a:outerShdw>
                </a:effectLst>
              </a:rPr>
              <a:t>Задачи проверки  </a:t>
            </a:r>
            <a:r>
              <a:rPr lang="ru-RU" dirty="0" smtClean="0"/>
              <a:t>учредительных документов:</a:t>
            </a:r>
          </a:p>
          <a:p>
            <a:r>
              <a:rPr lang="ru-RU" dirty="0" smtClean="0"/>
              <a:t>определить статус юридического лица и состав учредителей;</a:t>
            </a:r>
          </a:p>
          <a:p>
            <a:r>
              <a:rPr lang="ru-RU" dirty="0" smtClean="0"/>
              <a:t>изучить структуру уставного капитала;</a:t>
            </a:r>
          </a:p>
          <a:p>
            <a:r>
              <a:rPr lang="ru-RU" dirty="0" smtClean="0"/>
              <a:t>определить сферу деятельности организации, наличие лицензий</a:t>
            </a:r>
          </a:p>
          <a:p>
            <a:r>
              <a:rPr lang="ru-RU" dirty="0" smtClean="0"/>
              <a:t>по видам деятельности, требующим лицензирования.</a:t>
            </a:r>
          </a:p>
          <a:p>
            <a:r>
              <a:rPr lang="ru-RU" dirty="0" smtClean="0"/>
              <a:t>проверить порядок формирования и изменения величины</a:t>
            </a:r>
          </a:p>
          <a:p>
            <a:r>
              <a:rPr lang="ru-RU" dirty="0" smtClean="0"/>
              <a:t>уставного капитана.</a:t>
            </a:r>
          </a:p>
          <a:p>
            <a:endParaRPr lang="ru-RU" dirty="0"/>
          </a:p>
        </p:txBody>
      </p:sp>
    </p:spTree>
  </p:cSld>
  <p:clrMapOvr>
    <a:masterClrMapping/>
  </p:clrMapOvr>
  <p:transition>
    <p:spli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1538" y="0"/>
            <a:ext cx="7498080" cy="1357298"/>
          </a:xfrm>
        </p:spPr>
        <p:txBody>
          <a:bodyPr>
            <a:normAutofit fontScale="90000"/>
          </a:bodyPr>
          <a:lstStyle/>
          <a:p>
            <a:r>
              <a:rPr lang="ru-RU" sz="31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Основные направления</a:t>
            </a:r>
            <a:r>
              <a:rPr lang="ru-RU" sz="3100"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 </a:t>
            </a:r>
            <a:r>
              <a:rPr lang="ru-RU" sz="31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проверки учредительных документов </a:t>
            </a:r>
            <a:r>
              <a:rPr lang="ru-RU" sz="3100" b="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effectLst/>
              </a:rPr>
              <a:t>:</a:t>
            </a:r>
            <a:r>
              <a:rPr lang="ru-RU" dirty="0" smtClean="0"/>
              <a:t/>
            </a:r>
            <a:br>
              <a:rPr lang="ru-RU" dirty="0" smtClean="0"/>
            </a:br>
            <a:endParaRPr lang="ru-RU" dirty="0"/>
          </a:p>
        </p:txBody>
      </p:sp>
      <p:sp>
        <p:nvSpPr>
          <p:cNvPr id="3" name="Содержимое 2"/>
          <p:cNvSpPr>
            <a:spLocks noGrp="1"/>
          </p:cNvSpPr>
          <p:nvPr>
            <p:ph idx="1"/>
          </p:nvPr>
        </p:nvSpPr>
        <p:spPr>
          <a:xfrm>
            <a:off x="857224" y="1447800"/>
            <a:ext cx="8076464" cy="5267348"/>
          </a:xfrm>
        </p:spPr>
        <p:txBody>
          <a:bodyPr>
            <a:normAutofit fontScale="55000" lnSpcReduction="20000"/>
          </a:bodyPr>
          <a:lstStyle/>
          <a:p>
            <a:r>
              <a:rPr lang="ru-RU" dirty="0" smtClean="0"/>
              <a:t>- </a:t>
            </a:r>
            <a:r>
              <a:rPr lang="ru-RU" dirty="0" smtClean="0"/>
              <a:t>подтверждение юридических оснований на право функционирования</a:t>
            </a:r>
            <a:br>
              <a:rPr lang="ru-RU" dirty="0" smtClean="0"/>
            </a:br>
            <a:r>
              <a:rPr lang="ru-RU" dirty="0" smtClean="0"/>
              <a:t>экономического субъекта;</a:t>
            </a:r>
          </a:p>
          <a:p>
            <a:r>
              <a:rPr lang="ru-RU" dirty="0" smtClean="0"/>
              <a:t>- проверка наличия и формы учредительные документов;</a:t>
            </a:r>
          </a:p>
          <a:p>
            <a:r>
              <a:rPr lang="ru-RU" dirty="0" smtClean="0"/>
              <a:t>- соответствие содержания учредительных документов требованиям</a:t>
            </a:r>
            <a:br>
              <a:rPr lang="ru-RU" dirty="0" smtClean="0"/>
            </a:br>
            <a:r>
              <a:rPr lang="ru-RU" dirty="0" smtClean="0"/>
              <a:t>законодательных и нормативных актов;</a:t>
            </a:r>
          </a:p>
          <a:p>
            <a:r>
              <a:rPr lang="ru-RU" dirty="0" smtClean="0"/>
              <a:t>- проверка денежной оценки стоимости имущества, вносимого учредителями в оплату акций при учреждении акционерного общества;</a:t>
            </a:r>
          </a:p>
          <a:p>
            <a:r>
              <a:rPr lang="ru-RU" dirty="0" smtClean="0"/>
              <a:t>- проверка налогообложения средств, переданных в уставный капитал</a:t>
            </a:r>
            <a:br>
              <a:rPr lang="ru-RU" dirty="0" smtClean="0"/>
            </a:br>
            <a:r>
              <a:rPr lang="ru-RU" dirty="0" smtClean="0"/>
              <a:t>организации ее учредителями;</a:t>
            </a:r>
          </a:p>
          <a:p>
            <a:r>
              <a:rPr lang="ru-RU" dirty="0" smtClean="0"/>
              <a:t>- проверка законности видов деятельности;</a:t>
            </a:r>
          </a:p>
          <a:p>
            <a:r>
              <a:rPr lang="ru-RU" dirty="0" smtClean="0"/>
              <a:t>- соответствие размера уставного капитала данным учредительных</a:t>
            </a:r>
            <a:br>
              <a:rPr lang="ru-RU" dirty="0" smtClean="0"/>
            </a:br>
            <a:r>
              <a:rPr lang="ru-RU" dirty="0" smtClean="0"/>
              <a:t>документов и законодательству </a:t>
            </a:r>
            <a:r>
              <a:rPr lang="ru-RU" dirty="0" smtClean="0"/>
              <a:t>РК;</a:t>
            </a:r>
            <a:endParaRPr lang="ru-RU" dirty="0" smtClean="0"/>
          </a:p>
          <a:p>
            <a:r>
              <a:rPr lang="ru-RU" dirty="0" smtClean="0"/>
              <a:t>- аудит расчетов с учредителями, аудит налогообложения при учете</a:t>
            </a:r>
            <a:br>
              <a:rPr lang="ru-RU" dirty="0" smtClean="0"/>
            </a:br>
            <a:r>
              <a:rPr lang="ru-RU" dirty="0" smtClean="0"/>
              <a:t>формирования уставного капитала и выплате дивидендов;</a:t>
            </a:r>
          </a:p>
          <a:p>
            <a:r>
              <a:rPr lang="ru-RU" dirty="0" smtClean="0"/>
              <a:t>- подтвердить достоверность бухгалтерской (финансовой) от</a:t>
            </a:r>
            <a:br>
              <a:rPr lang="ru-RU" dirty="0" smtClean="0"/>
            </a:br>
            <a:r>
              <a:rPr lang="ru-RU" dirty="0" smtClean="0"/>
              <a:t>в части: величины и структуры уставного капитала, задолженности</a:t>
            </a:r>
            <a:br>
              <a:rPr lang="ru-RU" dirty="0" smtClean="0"/>
            </a:br>
            <a:r>
              <a:rPr lang="ru-RU" dirty="0" smtClean="0"/>
              <a:t>учредителей (участников) по вкладам в уставный капитал,</a:t>
            </a:r>
            <a:br>
              <a:rPr lang="ru-RU" dirty="0" smtClean="0"/>
            </a:br>
            <a:r>
              <a:rPr lang="ru-RU" dirty="0" smtClean="0"/>
              <a:t>собственных акций, выкупленных у акционеров, задолженности учредителям (участникам) по выплате доходов, организационных расходов</a:t>
            </a:r>
          </a:p>
          <a:p>
            <a:endParaRPr lang="ru-RU" dirty="0"/>
          </a:p>
        </p:txBody>
      </p:sp>
    </p:spTree>
  </p:cSld>
  <p:clrMapOvr>
    <a:masterClrMapping/>
  </p:clrMapOvr>
  <p:transition>
    <p:spli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fontScale="90000"/>
          </a:bodyPr>
          <a:lstStyle/>
          <a:p>
            <a:r>
              <a:rPr lang="ru-RU" dirty="0" smtClean="0"/>
              <a:t>Источники получения аудиторских доказательств:</a:t>
            </a:r>
            <a:br>
              <a:rPr lang="ru-RU" dirty="0" smtClean="0"/>
            </a:br>
            <a:endParaRPr lang="ru-RU" dirty="0"/>
          </a:p>
        </p:txBody>
      </p:sp>
      <p:sp>
        <p:nvSpPr>
          <p:cNvPr id="3" name="Содержимое 2"/>
          <p:cNvSpPr>
            <a:spLocks noGrp="1"/>
          </p:cNvSpPr>
          <p:nvPr>
            <p:ph idx="1"/>
          </p:nvPr>
        </p:nvSpPr>
        <p:spPr>
          <a:xfrm>
            <a:off x="1142976" y="1447800"/>
            <a:ext cx="7790712" cy="5410200"/>
          </a:xfrm>
        </p:spPr>
        <p:txBody>
          <a:bodyPr>
            <a:normAutofit fontScale="70000" lnSpcReduction="20000"/>
          </a:bodyPr>
          <a:lstStyle/>
          <a:p>
            <a:pPr>
              <a:buNone/>
            </a:pPr>
            <a:endParaRPr lang="ru-RU" dirty="0" smtClean="0"/>
          </a:p>
          <a:p>
            <a:r>
              <a:rPr lang="ru-RU" dirty="0" smtClean="0"/>
              <a:t>устав организации</a:t>
            </a:r>
            <a:r>
              <a:rPr lang="ru-RU" dirty="0" smtClean="0"/>
              <a:t>;</a:t>
            </a:r>
            <a:endParaRPr lang="ru-RU" dirty="0" smtClean="0"/>
          </a:p>
          <a:p>
            <a:r>
              <a:rPr lang="ru-RU" dirty="0" smtClean="0"/>
              <a:t>учредительный договор;</a:t>
            </a:r>
          </a:p>
          <a:p>
            <a:r>
              <a:rPr lang="ru-RU" dirty="0" smtClean="0"/>
              <a:t>свидетельство о государственной регистрации организации;</a:t>
            </a:r>
          </a:p>
          <a:p>
            <a:r>
              <a:rPr lang="ru-RU" dirty="0" smtClean="0"/>
              <a:t>протоколы собраний учредителей;</a:t>
            </a:r>
          </a:p>
          <a:p>
            <a:r>
              <a:rPr lang="ru-RU" dirty="0" smtClean="0"/>
              <a:t>проспекты эмиссии ценных бумаг;</a:t>
            </a:r>
          </a:p>
          <a:p>
            <a:r>
              <a:rPr lang="ru-RU" dirty="0" smtClean="0"/>
              <a:t>реестр акционеров;</a:t>
            </a:r>
          </a:p>
          <a:p>
            <a:r>
              <a:rPr lang="ru-RU" dirty="0" smtClean="0"/>
              <a:t>переписка учредителей;</a:t>
            </a:r>
          </a:p>
          <a:p>
            <a:r>
              <a:rPr lang="ru-RU" dirty="0" smtClean="0"/>
              <a:t>лицензии;</a:t>
            </a:r>
          </a:p>
          <a:p>
            <a:r>
              <a:rPr lang="ru-RU" dirty="0" smtClean="0"/>
              <a:t>акты о приеме-передаче акций;</a:t>
            </a:r>
          </a:p>
          <a:p>
            <a:r>
              <a:rPr lang="ru-RU" dirty="0" smtClean="0"/>
              <a:t>акты оценки имущества, внесенного в счет вклада в уставный капитал;</a:t>
            </a:r>
          </a:p>
          <a:p>
            <a:r>
              <a:rPr lang="ru-RU" dirty="0" smtClean="0"/>
              <a:t>документы, подтверждающие права на объекты недвижимости, земельные участки;</a:t>
            </a:r>
          </a:p>
          <a:p>
            <a:r>
              <a:rPr lang="ru-RU" dirty="0" smtClean="0">
                <a:solidFill>
                  <a:schemeClr val="tx1">
                    <a:lumMod val="85000"/>
                    <a:lumOff val="15000"/>
                  </a:schemeClr>
                </a:solidFill>
                <a:hlinkClick r:id="rId2" tooltip="Бухгалтерский баланс"/>
              </a:rPr>
              <a:t>бухгалтерский </a:t>
            </a:r>
            <a:r>
              <a:rPr lang="ru-RU" dirty="0" smtClean="0">
                <a:solidFill>
                  <a:schemeClr val="tx1">
                    <a:lumMod val="85000"/>
                    <a:lumOff val="15000"/>
                  </a:schemeClr>
                </a:solidFill>
                <a:hlinkClick r:id="rId2" tooltip="Бухгалтерский баланс"/>
              </a:rPr>
              <a:t>баланс</a:t>
            </a:r>
            <a:r>
              <a:rPr lang="ru-RU" dirty="0" smtClean="0"/>
              <a:t>, отчет об изменении капитала.</a:t>
            </a:r>
          </a:p>
          <a:p>
            <a:endParaRPr lang="ru-RU" dirty="0"/>
          </a:p>
        </p:txBody>
      </p:sp>
      <p:pic>
        <p:nvPicPr>
          <p:cNvPr id="45058" name="Picture 2" descr="http://i.reksaiting.ru/u/fb/1dd5ceb9dd66df1031d00edd360eb9/-/checklist.jpg"/>
          <p:cNvPicPr>
            <a:picLocks noChangeAspect="1" noChangeArrowheads="1"/>
          </p:cNvPicPr>
          <p:nvPr/>
        </p:nvPicPr>
        <p:blipFill>
          <a:blip r:embed="rId3"/>
          <a:srcRect/>
          <a:stretch>
            <a:fillRect/>
          </a:stretch>
        </p:blipFill>
        <p:spPr bwMode="auto">
          <a:xfrm>
            <a:off x="6215074" y="3000372"/>
            <a:ext cx="2669843" cy="2000264"/>
          </a:xfrm>
          <a:prstGeom prst="rect">
            <a:avLst/>
          </a:prstGeom>
          <a:ln>
            <a:noFill/>
          </a:ln>
          <a:effectLst>
            <a:outerShdw blurRad="190500" algn="tl" rotWithShape="0">
              <a:srgbClr val="000000">
                <a:alpha val="70000"/>
              </a:srgbClr>
            </a:outerShdw>
          </a:effectLst>
        </p:spPr>
      </p:pic>
    </p:spTree>
  </p:cSld>
  <p:clrMapOvr>
    <a:masterClrMapping/>
  </p:clrMapOvr>
  <p:transition>
    <p:spli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857224" y="214290"/>
            <a:ext cx="8072462" cy="6643710"/>
          </a:xfrm>
        </p:spPr>
        <p:txBody>
          <a:bodyPr>
            <a:normAutofit/>
          </a:bodyPr>
          <a:lstStyle/>
          <a:p>
            <a:r>
              <a:rPr lang="ru-RU" dirty="0" smtClean="0"/>
              <a:t>В процессе проведения проверки необходимо руководствоваться следующими основными нормативными документами</a:t>
            </a:r>
            <a:r>
              <a:rPr lang="ru-RU" dirty="0" smtClean="0"/>
              <a:t>:</a:t>
            </a:r>
          </a:p>
          <a:p>
            <a:pPr>
              <a:buNone/>
            </a:pPr>
            <a:endParaRPr lang="ru-RU" dirty="0" smtClean="0"/>
          </a:p>
          <a:p>
            <a:r>
              <a:rPr lang="ru-RU" dirty="0" smtClean="0"/>
              <a:t>1. Гражданский </a:t>
            </a:r>
            <a:r>
              <a:rPr lang="ru-RU" dirty="0" smtClean="0"/>
              <a:t>кодекс РК</a:t>
            </a:r>
            <a:endParaRPr lang="ru-RU" dirty="0" smtClean="0"/>
          </a:p>
          <a:p>
            <a:r>
              <a:rPr lang="ru-RU" dirty="0" smtClean="0"/>
              <a:t>2. Налоговый </a:t>
            </a:r>
            <a:r>
              <a:rPr lang="ru-RU" dirty="0" smtClean="0"/>
              <a:t>кодекс РК</a:t>
            </a:r>
            <a:endParaRPr lang="ru-RU" dirty="0" smtClean="0"/>
          </a:p>
          <a:p>
            <a:r>
              <a:rPr lang="ru-RU" dirty="0" smtClean="0"/>
              <a:t>3</a:t>
            </a:r>
            <a:r>
              <a:rPr lang="ru-RU" dirty="0" smtClean="0"/>
              <a:t>. </a:t>
            </a:r>
            <a:r>
              <a:rPr lang="ru-RU" dirty="0" smtClean="0"/>
              <a:t>План счетов бухгалтерского учета финансово-хозяйственной деятельности организаций и инструкция по его </a:t>
            </a:r>
            <a:r>
              <a:rPr lang="ru-RU" dirty="0" smtClean="0"/>
              <a:t>применению.</a:t>
            </a:r>
            <a:endParaRPr lang="ru-RU" dirty="0" smtClean="0"/>
          </a:p>
          <a:p>
            <a:endParaRPr lang="ru-RU" dirty="0"/>
          </a:p>
        </p:txBody>
      </p:sp>
    </p:spTree>
  </p:cSld>
  <p:clrMapOvr>
    <a:masterClrMapping/>
  </p:clrMapOvr>
  <p:transition>
    <p:spli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28662" y="285728"/>
            <a:ext cx="7998146" cy="1071546"/>
          </a:xfrm>
        </p:spPr>
        <p:txBody>
          <a:bodyPr>
            <a:normAutofit fontScale="90000"/>
          </a:bodyPr>
          <a:lstStyle/>
          <a:p>
            <a:r>
              <a:rPr lang="ru-RU"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FFFF"/>
                </a:solidFill>
                <a:effectLst>
                  <a:outerShdw blurRad="41275" dist="12700" dir="12000000" algn="tl" rotWithShape="0">
                    <a:srgbClr val="000000">
                      <a:alpha val="40000"/>
                    </a:srgbClr>
                  </a:outerShdw>
                </a:effectLst>
              </a:rPr>
              <a:t>Методика аудита учредительных документов </a:t>
            </a:r>
            <a:r>
              <a:rPr lang="ru-RU" b="1" cap="small" dirty="0" smtClean="0"/>
              <a:t/>
            </a:r>
            <a:br>
              <a:rPr lang="ru-RU" b="1" cap="small" dirty="0" smtClean="0"/>
            </a:br>
            <a:endParaRPr lang="ru-RU" dirty="0"/>
          </a:p>
        </p:txBody>
      </p:sp>
      <p:sp>
        <p:nvSpPr>
          <p:cNvPr id="3" name="Содержимое 2"/>
          <p:cNvSpPr>
            <a:spLocks noGrp="1"/>
          </p:cNvSpPr>
          <p:nvPr>
            <p:ph idx="1"/>
          </p:nvPr>
        </p:nvSpPr>
        <p:spPr>
          <a:xfrm>
            <a:off x="857224" y="1428736"/>
            <a:ext cx="8286776" cy="5429264"/>
          </a:xfrm>
        </p:spPr>
        <p:txBody>
          <a:bodyPr>
            <a:normAutofit fontScale="92500" lnSpcReduction="20000"/>
          </a:bodyPr>
          <a:lstStyle/>
          <a:p>
            <a:r>
              <a:rPr lang="ru-RU" b="1" dirty="0" smtClean="0"/>
              <a:t>Проверка правовых аспектов деятельности организации</a:t>
            </a:r>
            <a:r>
              <a:rPr lang="ru-RU" dirty="0" smtClean="0"/>
              <a:t>. Аудитору следует расценивать угрозу ликвидации акционерного общества и модифицировать аудиторское заключение, если в течение года оно не преобразовалось в открытое акционерное общество, при условии превышения числа акционеров закрытого общества более 50 человек.</a:t>
            </a:r>
          </a:p>
          <a:p>
            <a:r>
              <a:rPr lang="ru-RU" b="1" dirty="0" smtClean="0"/>
              <a:t>Проверка правильности и своевременности составления первичных учетных документов</a:t>
            </a:r>
            <a:r>
              <a:rPr lang="ru-RU" dirty="0" smtClean="0"/>
              <a:t> и записей в регистрах бухгалтерского учета по вкладам в уставный капитал денежными и </a:t>
            </a:r>
            <a:r>
              <a:rPr lang="ru-RU" dirty="0" err="1" smtClean="0"/>
              <a:t>неденежными</a:t>
            </a:r>
            <a:r>
              <a:rPr lang="ru-RU" dirty="0" smtClean="0"/>
              <a:t> средствами.</a:t>
            </a:r>
          </a:p>
          <a:p>
            <a:endParaRPr lang="ru-RU" dirty="0"/>
          </a:p>
        </p:txBody>
      </p:sp>
    </p:spTree>
  </p:cSld>
  <p:clrMapOvr>
    <a:masterClrMapping/>
  </p:clrMapOvr>
  <p:transition>
    <p:spli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1142976" y="214290"/>
            <a:ext cx="7786742" cy="6429420"/>
          </a:xfrm>
        </p:spPr>
        <p:txBody>
          <a:bodyPr>
            <a:normAutofit fontScale="70000" lnSpcReduction="20000"/>
          </a:bodyPr>
          <a:lstStyle/>
          <a:p>
            <a:r>
              <a:rPr lang="ru-RU" b="1" dirty="0" smtClean="0"/>
              <a:t>Анализ изменений, внесенных в структуру уставного капитала</a:t>
            </a:r>
            <a:r>
              <a:rPr lang="ru-RU" dirty="0" smtClean="0"/>
              <a:t> на основании решения совета директоров</a:t>
            </a:r>
            <a:r>
              <a:rPr lang="ru-RU" dirty="0" smtClean="0"/>
              <a:t>.</a:t>
            </a:r>
          </a:p>
          <a:p>
            <a:endParaRPr lang="ru-RU" dirty="0" smtClean="0"/>
          </a:p>
          <a:p>
            <a:pPr>
              <a:buNone/>
            </a:pPr>
            <a:endParaRPr lang="ru-RU" dirty="0" smtClean="0"/>
          </a:p>
          <a:p>
            <a:r>
              <a:rPr lang="ru-RU" dirty="0" smtClean="0"/>
              <a:t>1. </a:t>
            </a:r>
            <a:r>
              <a:rPr lang="ru-RU" i="1" u="sng" dirty="0" smtClean="0"/>
              <a:t>Увеличение уставного капитала </a:t>
            </a:r>
            <a:r>
              <a:rPr lang="ru-RU" dirty="0" smtClean="0"/>
              <a:t>отражается в бухгалтерском учете после внесения изменений в учредительные документы, а также их регистрации и осуществляется за счет:</a:t>
            </a:r>
          </a:p>
          <a:p>
            <a:r>
              <a:rPr lang="ru-RU" dirty="0" smtClean="0"/>
              <a:t>а) средств добавочною капитала. Величина, на которую увеличивается уставный капитал, не должна превышать значение разницы между стоимостью чистых активов и суммой уставного и резервного капиталов, т.е. должно соблюдаться следующее правило:</a:t>
            </a:r>
          </a:p>
          <a:p>
            <a:r>
              <a:rPr lang="ru-RU" b="1" dirty="0" smtClean="0"/>
              <a:t>ЧА ≥ УК + РК</a:t>
            </a:r>
            <a:r>
              <a:rPr lang="ru-RU" dirty="0" smtClean="0"/>
              <a:t>,</a:t>
            </a:r>
          </a:p>
          <a:p>
            <a:r>
              <a:rPr lang="ru-RU" dirty="0" smtClean="0"/>
              <a:t>ЧА — стоимость чистых активов общества, </a:t>
            </a:r>
            <a:r>
              <a:rPr lang="ru-RU" dirty="0" err="1" smtClean="0"/>
              <a:t>тг</a:t>
            </a:r>
            <a:r>
              <a:rPr lang="ru-RU" dirty="0" smtClean="0"/>
              <a:t>.; </a:t>
            </a:r>
            <a:r>
              <a:rPr lang="ru-RU" dirty="0" smtClean="0"/>
              <a:t>УК — уставный капитал, </a:t>
            </a:r>
            <a:r>
              <a:rPr lang="ru-RU" dirty="0" err="1" smtClean="0"/>
              <a:t>тг</a:t>
            </a:r>
            <a:r>
              <a:rPr lang="ru-RU" dirty="0" smtClean="0"/>
              <a:t>.; </a:t>
            </a:r>
            <a:r>
              <a:rPr lang="ru-RU" dirty="0" smtClean="0"/>
              <a:t>РК — резервный капитал, </a:t>
            </a:r>
            <a:r>
              <a:rPr lang="ru-RU" dirty="0" err="1" smtClean="0"/>
              <a:t>тг</a:t>
            </a:r>
            <a:r>
              <a:rPr lang="ru-RU" dirty="0" smtClean="0"/>
              <a:t>.;</a:t>
            </a:r>
            <a:endParaRPr lang="ru-RU" dirty="0" smtClean="0"/>
          </a:p>
          <a:p>
            <a:r>
              <a:rPr lang="ru-RU" dirty="0" smtClean="0"/>
              <a:t>б) нераспределенной прибыли;</a:t>
            </a:r>
          </a:p>
          <a:p>
            <a:r>
              <a:rPr lang="ru-RU" dirty="0" smtClean="0"/>
              <a:t>в) дополнительного выпуска акций;</a:t>
            </a:r>
          </a:p>
          <a:p>
            <a:r>
              <a:rPr lang="ru-RU" dirty="0" smtClean="0"/>
              <a:t>г) увеличения номинальной стоимости акций организации.</a:t>
            </a:r>
          </a:p>
          <a:p>
            <a:endParaRPr lang="ru-RU" dirty="0"/>
          </a:p>
        </p:txBody>
      </p:sp>
    </p:spTree>
  </p:cSld>
  <p:clrMapOvr>
    <a:masterClrMapping/>
  </p:clrMapOvr>
  <p:transition>
    <p:split/>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Солнцестояние">
  <a:themeElements>
    <a:clrScheme name="Начальная">
      <a:dk1>
        <a:sysClr val="windowText" lastClr="000000"/>
      </a:dk1>
      <a:lt1>
        <a:sysClr val="window" lastClr="FFFFFF"/>
      </a:lt1>
      <a:dk2>
        <a:srgbClr val="464653"/>
      </a:dk2>
      <a:lt2>
        <a:srgbClr val="DDE9EC"/>
      </a:lt2>
      <a:accent1>
        <a:srgbClr val="727CA3"/>
      </a:accent1>
      <a:accent2>
        <a:srgbClr val="9FB8CD"/>
      </a:accent2>
      <a:accent3>
        <a:srgbClr val="D2DA7A"/>
      </a:accent3>
      <a:accent4>
        <a:srgbClr val="FADA7A"/>
      </a:accent4>
      <a:accent5>
        <a:srgbClr val="B88472"/>
      </a:accent5>
      <a:accent6>
        <a:srgbClr val="8E736A"/>
      </a:accent6>
      <a:hlink>
        <a:srgbClr val="B292CA"/>
      </a:hlink>
      <a:folHlink>
        <a:srgbClr val="6B5680"/>
      </a:folHlink>
    </a:clrScheme>
    <a:fontScheme name="Солнцестояние">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Солнцестояние">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144</TotalTime>
  <Words>1798</Words>
  <Application>Microsoft Office PowerPoint</Application>
  <PresentationFormat>Экран (4:3)</PresentationFormat>
  <Paragraphs>139</Paragraphs>
  <Slides>21</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21</vt:i4>
      </vt:variant>
    </vt:vector>
  </HeadingPairs>
  <TitlesOfParts>
    <vt:vector size="22" baseType="lpstr">
      <vt:lpstr>Солнцестояние</vt:lpstr>
      <vt:lpstr>Проверка учредительных и учетно-финансовых документов</vt:lpstr>
      <vt:lpstr>Понятие учредительных документов.</vt:lpstr>
      <vt:lpstr>Типовые учредительные документы </vt:lpstr>
      <vt:lpstr>Цель и задачи </vt:lpstr>
      <vt:lpstr>Основные направления проверки учредительных документов : </vt:lpstr>
      <vt:lpstr>Источники получения аудиторских доказательств: </vt:lpstr>
      <vt:lpstr>Слайд 7</vt:lpstr>
      <vt:lpstr>Методика аудита учредительных документов  </vt:lpstr>
      <vt:lpstr>Слайд 9</vt:lpstr>
      <vt:lpstr>Слайд 10</vt:lpstr>
      <vt:lpstr>Слайд 11</vt:lpstr>
      <vt:lpstr>Программа проверки учредительных документов</vt:lpstr>
      <vt:lpstr>Слайд 13</vt:lpstr>
      <vt:lpstr>Слайд 14</vt:lpstr>
      <vt:lpstr>Слайд 15</vt:lpstr>
      <vt:lpstr>Слайд 16</vt:lpstr>
      <vt:lpstr>Слайд 17</vt:lpstr>
      <vt:lpstr>Слайд 18</vt:lpstr>
      <vt:lpstr>Слайд 19</vt:lpstr>
      <vt:lpstr>Основные виды нарушений: </vt:lpstr>
      <vt:lpstr>Спасибо за внимание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Проверка учредительных и учетно-финансовых документов</dc:title>
  <dc:creator>user</dc:creator>
  <cp:lastModifiedBy>user</cp:lastModifiedBy>
  <cp:revision>1</cp:revision>
  <dcterms:created xsi:type="dcterms:W3CDTF">2015-02-21T13:14:12Z</dcterms:created>
  <dcterms:modified xsi:type="dcterms:W3CDTF">2015-02-21T15:38:55Z</dcterms:modified>
</cp:coreProperties>
</file>